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3"/>
  </p:notesMasterIdLst>
  <p:sldIdLst>
    <p:sldId id="283" r:id="rId3"/>
    <p:sldId id="259" r:id="rId4"/>
    <p:sldId id="282" r:id="rId5"/>
    <p:sldId id="280" r:id="rId6"/>
    <p:sldId id="260" r:id="rId7"/>
    <p:sldId id="267" r:id="rId8"/>
    <p:sldId id="268" r:id="rId9"/>
    <p:sldId id="257" r:id="rId10"/>
    <p:sldId id="277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D14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42"/>
      </p:cViewPr>
      <p:guideLst>
        <p:guide orient="horz" pos="2164"/>
        <p:guide pos="28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E1D9D-FB81-4C5B-8E00-3C0D892377A1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CE9ED-B340-4581-B55B-9C70F33D7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CE9ED-B340-4581-B55B-9C70F33D70E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E1010-16CC-4564-9417-3D49EB1B5A7B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C0C42-DE04-4487-94CC-E3AC1295C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71612"/>
            <a:ext cx="4279392" cy="4714908"/>
          </a:xfrm>
          <a:prstGeom prst="rect">
            <a:avLst/>
          </a:prstGeom>
        </p:spPr>
      </p:pic>
      <p:pic>
        <p:nvPicPr>
          <p:cNvPr id="5" name="Picture 4" descr="Pictur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1571612"/>
            <a:ext cx="4857752" cy="471490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144000" cy="15841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  <a:t>PENGHARGAAN SLKS 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  <a:t>DAN 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  <a:t>MASA KERJA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ndalus" pitchFamily="18" charset="-78"/>
              <a:ea typeface="+mj-ea"/>
              <a:cs typeface="Andalus" pitchFamily="18" charset="-7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6286496"/>
            <a:ext cx="9144000" cy="5715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id-ID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Subbidang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Penghargaan</a:t>
            </a:r>
            <a:r>
              <a:rPr lang="id-ID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BKD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Provinsi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DKI Jakarta</a:t>
            </a:r>
          </a:p>
        </p:txBody>
      </p:sp>
      <p:pic>
        <p:nvPicPr>
          <p:cNvPr id="8" name="Shape 104" descr="C:\AppServ\www\jakgov_lurah\logo.jpg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0" y="6286496"/>
            <a:ext cx="642910" cy="5715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/>
          <p:nvPr/>
        </p:nvSpPr>
        <p:spPr>
          <a:xfrm>
            <a:off x="1597660" y="2625090"/>
            <a:ext cx="535876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ID" altLang="en-US" sz="3200">
                <a:sym typeface="+mn-ea"/>
              </a:rPr>
              <a:t>Sekian dan Terimakasih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25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08380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 smtClean="0"/>
              <a:t>Penghargaan</a:t>
            </a:r>
            <a:r>
              <a:rPr lang="en-US" sz="4000" dirty="0" smtClean="0"/>
              <a:t> </a:t>
            </a:r>
            <a:r>
              <a:rPr lang="en-US" sz="4000" dirty="0" err="1" smtClean="0"/>
              <a:t>Satyalancana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err="1" smtClean="0"/>
              <a:t>Karya</a:t>
            </a:r>
            <a:r>
              <a:rPr lang="en-US" sz="4000" dirty="0" smtClean="0"/>
              <a:t> </a:t>
            </a:r>
            <a:r>
              <a:rPr lang="en-US" sz="4000" dirty="0" err="1" smtClean="0"/>
              <a:t>Satya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1"/>
            <a:ext cx="8077200" cy="11430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Penghargaan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PNS yang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bekerja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penuh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kesetiaan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Pancasila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UUD 1945,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negara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penuh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pengabdian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paling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singkat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20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30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2"/>
          <p:cNvSpPr txBox="1"/>
          <p:nvPr/>
        </p:nvSpPr>
        <p:spPr>
          <a:xfrm>
            <a:off x="381000" y="2560637"/>
            <a:ext cx="8153400" cy="14779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9300" lvl="1" indent="-292100"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UU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Tahu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 2009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Gelar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Kehormatan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749300" lvl="1" indent="-292100"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PP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35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2010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Pelaksanaan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UU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2009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Gelar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Kehormatan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381000" y="4267200"/>
            <a:ext cx="78486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penghargaan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2795" y="4800600"/>
          <a:ext cx="6009005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5005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Masa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Kerja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PNS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Piagam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Penghargaan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Medali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tahun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Piagam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Medali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Perunggu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tahun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Piagam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Medali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Perak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tahun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Piagam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Medali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emas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Maksud dan Tujuan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b="1" dirty="0" smtClean="0"/>
              <a:t>Maksud : </a:t>
            </a:r>
          </a:p>
          <a:p>
            <a:pPr>
              <a:lnSpc>
                <a:spcPct val="150000"/>
              </a:lnSpc>
            </a:pPr>
            <a:r>
              <a:rPr lang="id-ID" sz="1800" dirty="0" smtClean="0"/>
              <a:t>Untuk memberikan motivasi kepada  PNS</a:t>
            </a:r>
          </a:p>
          <a:p>
            <a:pPr>
              <a:lnSpc>
                <a:spcPct val="150000"/>
              </a:lnSpc>
            </a:pPr>
            <a:r>
              <a:rPr lang="sv-SE" sz="1800" dirty="0" smtClean="0"/>
              <a:t>Meningkatkan pengabdian dan loyalitas kepada Pemerintah</a:t>
            </a:r>
            <a:r>
              <a:rPr lang="id-ID" sz="1800" dirty="0" smtClean="0"/>
              <a:t> Daerah</a:t>
            </a:r>
          </a:p>
          <a:p>
            <a:pPr>
              <a:lnSpc>
                <a:spcPct val="150000"/>
              </a:lnSpc>
            </a:pPr>
            <a:r>
              <a:rPr lang="fi-FI" sz="1800" dirty="0" smtClean="0"/>
              <a:t>Meningkatkan kualitas pelayanan kepada masyarakat.</a:t>
            </a:r>
            <a:endParaRPr lang="id-ID" sz="2800" b="1" dirty="0" smtClean="0"/>
          </a:p>
          <a:p>
            <a:pPr>
              <a:lnSpc>
                <a:spcPct val="200000"/>
              </a:lnSpc>
            </a:pPr>
            <a:r>
              <a:rPr lang="id-ID" sz="2800" b="1" dirty="0" smtClean="0"/>
              <a:t>Tujuan  :</a:t>
            </a:r>
            <a:r>
              <a:rPr lang="id-ID" sz="1100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id-ID" sz="1800" dirty="0" smtClean="0"/>
              <a:t>M</a:t>
            </a:r>
            <a:r>
              <a:rPr lang="nn-NO" sz="1800" dirty="0" smtClean="0"/>
              <a:t>enghargai jasa setiap orang</a:t>
            </a:r>
            <a:r>
              <a:rPr lang="id-ID" sz="1800" dirty="0" smtClean="0"/>
              <a:t> yang telah mendarmabaktikan diri pada Pemprov DKI Jakarta</a:t>
            </a:r>
          </a:p>
          <a:p>
            <a:pPr>
              <a:lnSpc>
                <a:spcPct val="150000"/>
              </a:lnSpc>
            </a:pPr>
            <a:r>
              <a:rPr lang="id-ID" sz="1800" dirty="0" smtClean="0"/>
              <a:t>Dapat Terintegrasi antara SKPD/UKPD terhadap pihak Kementerian Dalam Negeri dan Sekretariat Militer Presiden dalam proses Pengajuan Penghargaan Satyalancana Karya Satya </a:t>
            </a:r>
            <a:endParaRPr lang="nl-NL" sz="1800" dirty="0" smtClean="0"/>
          </a:p>
          <a:p>
            <a:endParaRPr lang="id-ID" sz="11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975"/>
            <a:ext cx="8229600" cy="582613"/>
          </a:xfrm>
        </p:spPr>
        <p:txBody>
          <a:bodyPr/>
          <a:lstStyle/>
          <a:p>
            <a:pPr algn="l"/>
            <a:r>
              <a:rPr lang="en-ID" altLang="en-US">
                <a:sym typeface="+mn-ea"/>
              </a:rPr>
              <a:t/>
            </a:r>
            <a:br>
              <a:rPr lang="en-ID" altLang="en-US">
                <a:sym typeface="+mn-ea"/>
              </a:rPr>
            </a:br>
            <a:r>
              <a:rPr lang="en-ID" altLang="en-US">
                <a:sym typeface="+mn-ea"/>
              </a:rPr>
              <a:t>ALUR PENGHARGAAN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5" y="1203325"/>
            <a:ext cx="6972935" cy="53149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ID" altLang="en-US" sz="1400" dirty="0" smtClean="0">
              <a:sym typeface="+mn-ea"/>
            </a:endParaRPr>
          </a:p>
          <a:p>
            <a:pPr marL="0" indent="0">
              <a:buNone/>
            </a:pPr>
            <a:endParaRPr lang="en-ID" alt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815975" y="1278255"/>
            <a:ext cx="6276340" cy="4102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ID" altLang="en-US" sz="1400" dirty="0" smtClean="0">
              <a:sym typeface="+mn-ea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ID" altLang="en-US" sz="1400" dirty="0" smtClean="0">
                <a:sym typeface="+mn-ea"/>
              </a:rPr>
              <a:t>USULAN DARI UKPD DAN SUDIN WILAYAH PEMDA </a:t>
            </a:r>
            <a:r>
              <a:rPr lang="en-ID" altLang="en-US" sz="1400" dirty="0">
                <a:sym typeface="+mn-ea"/>
              </a:rPr>
              <a:t>PROV. DKI JAKARTA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5975" y="1983105"/>
            <a:ext cx="6192520" cy="4229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ID" altLang="en-US" sz="1400" dirty="0" smtClean="0">
                <a:sym typeface="+mn-ea"/>
              </a:rPr>
              <a:t>SKPD DAN SUBAN BKD WILAYAH KOTA PROV. DKI JAKARTA</a:t>
            </a:r>
            <a:endParaRPr kumimoji="0" lang="en-ID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5975" y="2700655"/>
            <a:ext cx="6192520" cy="37401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ID" altLang="en-US" dirty="0" smtClean="0">
                <a:sym typeface="+mn-ea"/>
              </a:rPr>
              <a:t>BKD PROVINSI DKI JAKARTA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5975" y="3364865"/>
            <a:ext cx="6192520" cy="4394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ID" dirty="0" smtClean="0">
                <a:sym typeface="+mn-ea"/>
              </a:rPr>
              <a:t>KEMENTERIAN DALAM NEGERI RI</a:t>
            </a:r>
            <a:endParaRPr kumimoji="0" lang="en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15975" y="4116705"/>
            <a:ext cx="6192520" cy="4089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D">
                <a:sym typeface="+mn-ea"/>
              </a:rPr>
              <a:t>SEKRETARIAT MILITER PRESIDEN</a:t>
            </a:r>
            <a:endParaRPr kumimoji="0" lang="en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7885" y="4808220"/>
            <a:ext cx="6192520" cy="4191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D" sz="1400" dirty="0">
                <a:sym typeface="+mn-ea"/>
              </a:rPr>
              <a:t>PENYERAHAN TANDA KEHORMATAN SLKS KEPADA KEMENDAGRI</a:t>
            </a:r>
            <a:endParaRPr kumimoji="0" lang="en-ID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15975" y="5629910"/>
            <a:ext cx="6192520" cy="5994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D" sz="1400" dirty="0">
                <a:sym typeface="+mn-ea"/>
              </a:rPr>
              <a:t>PENYERAHAN TANDA KEHORMATAN SLKS </a:t>
            </a:r>
          </a:p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D" sz="1400" dirty="0">
                <a:sym typeface="+mn-ea"/>
              </a:rPr>
              <a:t>KEPADA </a:t>
            </a:r>
            <a:r>
              <a:rPr lang="en-ID" sz="1400" dirty="0" smtClean="0">
                <a:sym typeface="+mn-ea"/>
              </a:rPr>
              <a:t>BKD PROVINSI DKI JAKARTA</a:t>
            </a:r>
            <a:endParaRPr kumimoji="0" lang="en-ID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780155" y="1700530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16" name="Straight Arrow Connector 15"/>
          <p:cNvCxnSpPr/>
          <p:nvPr/>
        </p:nvCxnSpPr>
        <p:spPr>
          <a:xfrm>
            <a:off x="3780155" y="2418080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17" name="Straight Arrow Connector 16"/>
          <p:cNvCxnSpPr/>
          <p:nvPr/>
        </p:nvCxnSpPr>
        <p:spPr>
          <a:xfrm>
            <a:off x="3780155" y="3081655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18" name="Straight Arrow Connector 17"/>
          <p:cNvCxnSpPr/>
          <p:nvPr/>
        </p:nvCxnSpPr>
        <p:spPr>
          <a:xfrm>
            <a:off x="3780155" y="3834130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19" name="Straight Arrow Connector 18"/>
          <p:cNvCxnSpPr/>
          <p:nvPr/>
        </p:nvCxnSpPr>
        <p:spPr>
          <a:xfrm>
            <a:off x="3780155" y="4525645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20" name="Straight Arrow Connector 19"/>
          <p:cNvCxnSpPr/>
          <p:nvPr/>
        </p:nvCxnSpPr>
        <p:spPr>
          <a:xfrm>
            <a:off x="3780155" y="5287010"/>
            <a:ext cx="0" cy="28257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6995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id-ID" sz="24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Persyaratan Administrasi Berkas </a:t>
            </a:r>
            <a:br>
              <a:rPr lang="id-ID" sz="24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id-ID" sz="24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Pengajuan Penghargaan</a:t>
            </a:r>
            <a:endParaRPr lang="en-US" sz="2400" dirty="0" err="1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285860"/>
            <a:ext cx="4071966" cy="5310190"/>
          </a:xfrm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Persyaratan</a:t>
            </a:r>
            <a:r>
              <a:rPr lang="id-ID" dirty="0" smtClean="0">
                <a:latin typeface="Calibri" panose="020F0502020204030204" pitchFamily="34" charset="0"/>
                <a:cs typeface="Calibri" panose="020F0502020204030204" pitchFamily="34" charset="0"/>
              </a:rPr>
              <a:t> Penghargaan Presiden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PDF):</a:t>
            </a:r>
          </a:p>
          <a:p>
            <a:pPr>
              <a:buNone/>
            </a:pPr>
            <a:endParaRPr lang="en-US" sz="11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14350">
              <a:buFont typeface="+mj-lt"/>
              <a:buAutoNum type="arabicPeriod"/>
            </a:pPr>
            <a:r>
              <a:rPr lang="en-ID" alt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Surat Usulan / pengantar dari unit</a:t>
            </a:r>
            <a:endParaRPr lang="en-US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14350">
              <a:buFont typeface="+mj-lt"/>
              <a:buAutoNum type="arabicPeriod"/>
            </a:pP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Fotokopi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SK CPNS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Fotokopi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SK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jabatan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terakhir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d-ID" dirty="0" smtClean="0">
                <a:latin typeface="Calibri" panose="020F0502020204030204" pitchFamily="34" charset="0"/>
                <a:cs typeface="Calibri" panose="020F0502020204030204" pitchFamily="34" charset="0"/>
              </a:rPr>
              <a:t>dan </a:t>
            </a:r>
            <a:r>
              <a:rPr lang="id-ID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Kenaikan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pangkat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terakhir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14350">
              <a:buFont typeface="+mj-lt"/>
              <a:buAutoNum type="arabicPeriod"/>
            </a:pPr>
            <a:r>
              <a:rPr lang="en-ID" alt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Konversi</a:t>
            </a:r>
            <a:r>
              <a:rPr lang="en-ID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NIP BKN</a:t>
            </a:r>
            <a:r>
              <a:rPr lang="id-ID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(Jika Ada Perubahan pada NIP)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Surat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dikenakan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hukuman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14350">
              <a:buFont typeface="+mj-lt"/>
              <a:buAutoNum type="arabicPeriod"/>
            </a:pPr>
            <a:r>
              <a:rPr lang="en-ID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Daftar Riwayat Hidup (DRH)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ditandatangani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bersangkutan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atasan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mencantumkan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tempat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tanggal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bulan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57752" y="1214422"/>
            <a:ext cx="3471858" cy="4953000"/>
          </a:xfrm>
          <a:prstGeom prst="rect">
            <a:avLst/>
          </a:prstGeom>
          <a:noFill/>
          <a:ln w="9525">
            <a:noFill/>
          </a:ln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00562" y="1285860"/>
            <a:ext cx="4500594" cy="557214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id-ID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Persyaratan</a:t>
            </a:r>
            <a:r>
              <a:rPr lang="id-ID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Penghargaan Gubernur : </a:t>
            </a:r>
          </a:p>
          <a:p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</a:pPr>
            <a:endParaRPr lang="id-ID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Surat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Usulan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pengantar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unit</a:t>
            </a:r>
            <a:endParaRPr lang="en-US" sz="8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id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otokopi SK CPNS</a:t>
            </a:r>
            <a:endParaRPr lang="en-US" sz="8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Fotokopi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SK PNS</a:t>
            </a:r>
            <a:endParaRPr lang="en-US" sz="8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Fotokopi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SK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jabatan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terakhir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kenaikan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pangkat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terakhir</a:t>
            </a:r>
            <a:endParaRPr lang="en-US" sz="8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Fotokopi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SK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perpindahan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Provinsi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DKI Jakarta (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kalau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Surat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dikenakan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hukuman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endParaRPr lang="en-US" sz="8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Daftar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Riwayat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Hidup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(DRH)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tandatangani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bersangkutan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pejabat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atasan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altLang="en-US" sz="8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ID" alt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dengan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mencantumkan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tempat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tanggal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bulan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dan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tahun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saat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sz="8000" dirty="0" err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dibuat</a:t>
            </a: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24255"/>
          </a:xfrm>
        </p:spPr>
        <p:txBody>
          <a:bodyPr>
            <a:noAutofit/>
          </a:bodyPr>
          <a:lstStyle/>
          <a:p>
            <a:pPr algn="ctr"/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Satyalancana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Satya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385"/>
            <a:ext cx="8229600" cy="469836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Batas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penerimaan</a:t>
            </a:r>
            <a:r>
              <a:rPr lang="en-US" sz="2800" dirty="0" smtClean="0"/>
              <a:t> </a:t>
            </a:r>
            <a:r>
              <a:rPr lang="en-US" sz="2800" dirty="0" err="1" smtClean="0"/>
              <a:t>usulan</a:t>
            </a:r>
            <a:r>
              <a:rPr lang="id-ID" sz="2800" dirty="0" smtClean="0"/>
              <a:t> </a:t>
            </a:r>
            <a:r>
              <a:rPr lang="en-US" sz="2800" dirty="0" smtClean="0"/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8845" y="2453640"/>
          <a:ext cx="7539355" cy="3268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135"/>
                <a:gridCol w="2090420"/>
                <a:gridCol w="18288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Penerimaan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d-ID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Usulan 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UKPD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Suban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Kepegawaian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Wilayah Kota</a:t>
                      </a:r>
                    </a:p>
                    <a:p>
                      <a:pPr algn="ctr"/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Penerimaan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d-ID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Usulan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SKPD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BKD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Penerimaan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d-ID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Usulan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BKD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Kementerian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Negeri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Periode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 (Mei)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Oktober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November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Desember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Periode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II (</a:t>
                      </a:r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Agustus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Januari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Februari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Maret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Periode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III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(November)</a:t>
                      </a:r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April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52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Satyalancana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Satya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625"/>
            <a:ext cx="8229600" cy="4683125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PNS yang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terkena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hukuman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dihitung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sejak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selesainya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hukuman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None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PNS yang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mengambil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Cuti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Luar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Tanggungan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Negara (CTLN),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cuti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dihitung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None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Cara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penghitungan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hukuman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sedang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berat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CTLN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PP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35 </a:t>
            </a:r>
            <a:r>
              <a:rPr lang="en-US" sz="3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2010.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733425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/>
          </a:p>
        </p:txBody>
      </p:sp>
      <p:sp>
        <p:nvSpPr>
          <p:cNvPr id="4" name="Content Placeholder 2"/>
          <p:cNvSpPr txBox="1"/>
          <p:nvPr/>
        </p:nvSpPr>
        <p:spPr>
          <a:xfrm>
            <a:off x="457200" y="1268761"/>
            <a:ext cx="8153400" cy="23762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Gubernur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Provinsi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DKI Jakarta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</a:t>
            </a:r>
            <a:r>
              <a:rPr lang="id-ID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Penghargaan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PNS di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Provinsi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DKI Jakarta yang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Masa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id-ID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20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30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Provinsi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DKI Jakarta</a:t>
            </a:r>
            <a:r>
              <a:rPr lang="id-ID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457200" y="3645025"/>
            <a:ext cx="8077200" cy="223224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penghargaan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99592" y="4221088"/>
          <a:ext cx="6912768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376"/>
                <a:gridCol w="1191547"/>
                <a:gridCol w="2186692"/>
                <a:gridCol w="2116153"/>
              </a:tblGrid>
              <a:tr h="52732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Periode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Masa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Kerja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Penerimaan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Usulan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dari</a:t>
                      </a:r>
                      <a:r>
                        <a:rPr lang="en-US" sz="1400" dirty="0" smtClean="0">
                          <a:latin typeface="+mj-lt"/>
                        </a:rPr>
                        <a:t> UKPD/SKPD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Pemberian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Penghargaan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744452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Periode</a:t>
                      </a:r>
                      <a:r>
                        <a:rPr lang="en-US" sz="1400" dirty="0" smtClean="0">
                          <a:latin typeface="+mj-lt"/>
                        </a:rPr>
                        <a:t> I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Pria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+mj-lt"/>
                        </a:rPr>
                        <a:t>Jan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uari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s.d</a:t>
                      </a:r>
                      <a:r>
                        <a:rPr lang="en-US" sz="1400" baseline="0" dirty="0" smtClean="0">
                          <a:latin typeface="+mj-lt"/>
                        </a:rPr>
                        <a:t> April</a:t>
                      </a:r>
                      <a:endParaRPr lang="en-US" sz="1400" dirty="0" smtClean="0">
                        <a:latin typeface="+mj-lt"/>
                      </a:endParaRPr>
                    </a:p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Tanggal</a:t>
                      </a:r>
                      <a:r>
                        <a:rPr lang="en-US" sz="1400" baseline="0" dirty="0" smtClean="0">
                          <a:latin typeface="+mj-lt"/>
                        </a:rPr>
                        <a:t> 22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Juni</a:t>
                      </a:r>
                      <a:r>
                        <a:rPr lang="en-US" sz="1400" baseline="0" dirty="0" smtClean="0">
                          <a:latin typeface="+mj-lt"/>
                        </a:rPr>
                        <a:t> (HUT Kota Jakarta)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744452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Periode</a:t>
                      </a:r>
                      <a:r>
                        <a:rPr lang="en-US" sz="1400" dirty="0" smtClean="0">
                          <a:latin typeface="+mj-lt"/>
                        </a:rPr>
                        <a:t> II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Wanita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+mj-lt"/>
                        </a:rPr>
                        <a:t>Juli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s.d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Oktober</a:t>
                      </a:r>
                      <a:endParaRPr lang="en-US" sz="1400" dirty="0" smtClean="0">
                        <a:latin typeface="+mj-lt"/>
                      </a:endParaRPr>
                    </a:p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Tanggal</a:t>
                      </a:r>
                      <a:r>
                        <a:rPr lang="en-US" sz="1400" dirty="0" smtClean="0">
                          <a:latin typeface="+mj-lt"/>
                        </a:rPr>
                        <a:t> 22 </a:t>
                      </a:r>
                      <a:r>
                        <a:rPr lang="en-US" sz="1400" dirty="0" err="1" smtClean="0">
                          <a:latin typeface="+mj-lt"/>
                        </a:rPr>
                        <a:t>Desember</a:t>
                      </a:r>
                      <a:r>
                        <a:rPr lang="en-US" sz="1400" dirty="0" smtClean="0">
                          <a:latin typeface="+mj-lt"/>
                        </a:rPr>
                        <a:t> (</a:t>
                      </a:r>
                      <a:r>
                        <a:rPr lang="en-US" sz="1400" dirty="0" err="1" smtClean="0">
                          <a:latin typeface="+mj-lt"/>
                        </a:rPr>
                        <a:t>Hari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Ibu</a:t>
                      </a:r>
                      <a:r>
                        <a:rPr lang="en-US" sz="1400" dirty="0" smtClean="0">
                          <a:latin typeface="+mj-lt"/>
                        </a:rPr>
                        <a:t>)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Requires="p14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en-US" sz="2800" dirty="0" smtClean="0"/>
              <a:t>TUGAS UKPD DAN SKPD MELALUI PENGGUNAAN APLIKASI </a:t>
            </a:r>
            <a:r>
              <a:rPr lang="id-ID" sz="2800" dirty="0" smtClean="0"/>
              <a:t>SI</a:t>
            </a:r>
            <a:r>
              <a:rPr lang="en-US" sz="2800" dirty="0" smtClean="0"/>
              <a:t>-PENGHARGAAN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855"/>
            <a:ext cx="8229600" cy="5509260"/>
          </a:xfrm>
        </p:spPr>
        <p:txBody>
          <a:bodyPr/>
          <a:lstStyle/>
          <a:p>
            <a:r>
              <a:rPr lang="en-US" sz="2000" dirty="0" err="1" smtClean="0">
                <a:latin typeface="+mj-lt"/>
              </a:rPr>
              <a:t>Tugas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Pegawai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latin typeface="+mj-lt"/>
              </a:rPr>
              <a:t>     - </a:t>
            </a:r>
            <a:r>
              <a:rPr lang="en-US" sz="2000" dirty="0" err="1" smtClean="0">
                <a:latin typeface="+mj-lt"/>
              </a:rPr>
              <a:t>Pegawai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mengu</a:t>
            </a:r>
            <a:r>
              <a:rPr lang="en-ID" altLang="en-US" sz="2000" dirty="0" err="1" smtClean="0">
                <a:latin typeface="+mj-lt"/>
              </a:rPr>
              <a:t>nggah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pesrsyaratan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usulan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penghargaan</a:t>
            </a:r>
            <a:r>
              <a:rPr lang="en-US" sz="2000" dirty="0" smtClean="0">
                <a:latin typeface="+mj-lt"/>
              </a:rPr>
              <a:t>     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pada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aplikasi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si-Penghargaan</a:t>
            </a:r>
            <a:r>
              <a:rPr lang="en-US" sz="2000" dirty="0" smtClean="0">
                <a:latin typeface="+mj-lt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+mj-lt"/>
              </a:rPr>
              <a:t>Tugas</a:t>
            </a:r>
            <a:r>
              <a:rPr lang="en-US" sz="2000" dirty="0" smtClean="0">
                <a:latin typeface="+mj-lt"/>
              </a:rPr>
              <a:t> PIC UKPD</a:t>
            </a:r>
          </a:p>
          <a:p>
            <a:pPr marL="0" indent="0">
              <a:buNone/>
            </a:pPr>
            <a:r>
              <a:rPr lang="en-US" sz="2000" dirty="0" smtClean="0">
                <a:latin typeface="+mj-lt"/>
              </a:rPr>
              <a:t>     - </a:t>
            </a:r>
            <a:r>
              <a:rPr lang="en-ID" altLang="en-US" sz="2000" dirty="0" smtClean="0">
                <a:latin typeface="+mj-lt"/>
              </a:rPr>
              <a:t>PIC UKPD menyampaikan listing daftar nama-nama usulan   </a:t>
            </a:r>
          </a:p>
          <a:p>
            <a:pPr marL="0" indent="0">
              <a:buNone/>
            </a:pPr>
            <a:r>
              <a:rPr lang="en-ID" altLang="en-US" sz="2000" dirty="0" smtClean="0">
                <a:latin typeface="+mj-lt"/>
              </a:rPr>
              <a:t>       pegawai pada daftar nominatif yg terdapat dalam aplikasi Si-</a:t>
            </a:r>
          </a:p>
          <a:p>
            <a:pPr marL="0" indent="0">
              <a:buNone/>
            </a:pPr>
            <a:r>
              <a:rPr lang="en-ID" altLang="en-US" sz="2000" dirty="0" smtClean="0">
                <a:latin typeface="+mj-lt"/>
              </a:rPr>
              <a:t>       Penghargaan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r>
              <a:rPr lang="en-ID" altLang="en-US" sz="2000" dirty="0" smtClean="0">
                <a:latin typeface="+mj-lt"/>
              </a:rPr>
              <a:t>     - </a:t>
            </a:r>
            <a:r>
              <a:rPr lang="en-US" sz="2000" dirty="0" smtClean="0">
                <a:latin typeface="+mj-lt"/>
              </a:rPr>
              <a:t>PIC yang </a:t>
            </a:r>
            <a:r>
              <a:rPr lang="en-US" sz="2000" dirty="0" err="1" smtClean="0">
                <a:latin typeface="+mj-lt"/>
              </a:rPr>
              <a:t>telah</a:t>
            </a:r>
            <a:r>
              <a:rPr lang="en-US" sz="2000" dirty="0" smtClean="0">
                <a:latin typeface="+mj-lt"/>
              </a:rPr>
              <a:t> di </a:t>
            </a:r>
            <a:r>
              <a:rPr lang="en-US" sz="2000" dirty="0" err="1" smtClean="0">
                <a:latin typeface="+mj-lt"/>
              </a:rPr>
              <a:t>tunjuk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oleh</a:t>
            </a:r>
            <a:r>
              <a:rPr lang="en-US" sz="2000" dirty="0" smtClean="0">
                <a:latin typeface="+mj-lt"/>
              </a:rPr>
              <a:t> UKPD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memverifikasi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usulan</a:t>
            </a:r>
            <a:r>
              <a:rPr lang="en-US" sz="2000" dirty="0" smtClean="0">
                <a:latin typeface="+mj-lt"/>
              </a:rPr>
              <a:t>  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pegawai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akan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mendapatkan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penghargaan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masa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kerja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melalui</a:t>
            </a:r>
            <a:r>
              <a:rPr lang="en-US" sz="2000" dirty="0" smtClean="0">
                <a:latin typeface="+mj-lt"/>
              </a:rPr>
              <a:t>    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aplikasi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si-Penghargaan</a:t>
            </a:r>
            <a:endParaRPr lang="en-US" sz="2000" dirty="0" smtClean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+mj-lt"/>
              </a:rPr>
              <a:t>Tugas</a:t>
            </a:r>
            <a:r>
              <a:rPr lang="en-US" sz="2000" dirty="0" smtClean="0">
                <a:latin typeface="+mj-lt"/>
              </a:rPr>
              <a:t> SKPD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Suku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Badan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Kepegawaian</a:t>
            </a:r>
            <a:r>
              <a:rPr lang="en-US" sz="2000" dirty="0" smtClean="0">
                <a:latin typeface="+mj-lt"/>
              </a:rPr>
              <a:t> Kota </a:t>
            </a:r>
            <a:r>
              <a:rPr lang="en-US" sz="2000" dirty="0" err="1" smtClean="0">
                <a:latin typeface="+mj-lt"/>
              </a:rPr>
              <a:t>Administrasi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latin typeface="+mj-lt"/>
              </a:rPr>
              <a:t>     - PIC </a:t>
            </a:r>
            <a:r>
              <a:rPr lang="en-US" sz="2000" dirty="0" err="1" smtClean="0">
                <a:latin typeface="+mj-lt"/>
              </a:rPr>
              <a:t>pada</a:t>
            </a:r>
            <a:r>
              <a:rPr lang="en-US" sz="2000" dirty="0" smtClean="0">
                <a:latin typeface="+mj-lt"/>
              </a:rPr>
              <a:t> SKPD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Suku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Badan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Kepegawaian</a:t>
            </a:r>
            <a:r>
              <a:rPr lang="en-US" sz="2000" dirty="0" smtClean="0">
                <a:latin typeface="+mj-lt"/>
              </a:rPr>
              <a:t> Kota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memverifikasi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usulan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penghargaan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masa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kerja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pada</a:t>
            </a:r>
            <a:r>
              <a:rPr lang="en-US" sz="2000" dirty="0" smtClean="0">
                <a:latin typeface="+mj-lt"/>
              </a:rPr>
              <a:t> UKPD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wilayah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masing-masing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di </a:t>
            </a:r>
            <a:r>
              <a:rPr lang="en-US" sz="2000" dirty="0" err="1" smtClean="0">
                <a:latin typeface="+mj-lt"/>
              </a:rPr>
              <a:t>usulkan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kepada</a:t>
            </a:r>
            <a:r>
              <a:rPr lang="en-US" sz="2000" dirty="0" smtClean="0">
                <a:latin typeface="+mj-lt"/>
              </a:rPr>
              <a:t> BKD </a:t>
            </a:r>
            <a:r>
              <a:rPr lang="en-US" sz="2000" dirty="0" err="1" smtClean="0">
                <a:latin typeface="+mj-lt"/>
              </a:rPr>
              <a:t>Provinsi</a:t>
            </a:r>
            <a:r>
              <a:rPr lang="en-US" sz="2000" dirty="0" smtClean="0">
                <a:latin typeface="+mj-lt"/>
              </a:rPr>
              <a:t> DKI </a:t>
            </a: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  Jakarta.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:newsflash/>
      </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67</TotalTime>
  <Words>641</Words>
  <Application>Microsoft Office PowerPoint</Application>
  <PresentationFormat>On-screen Show (4:3)</PresentationFormat>
  <Paragraphs>124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Blue Waves</vt:lpstr>
      <vt:lpstr>Office Theme</vt:lpstr>
      <vt:lpstr>Slide 1</vt:lpstr>
      <vt:lpstr>Penghargaan Satyalancana  Karya Satya</vt:lpstr>
      <vt:lpstr>Maksud dan Tujuan</vt:lpstr>
      <vt:lpstr> ALUR PENGHARGAAN </vt:lpstr>
      <vt:lpstr>Persyaratan Administrasi Berkas  Pengajuan Penghargaan</vt:lpstr>
      <vt:lpstr>Penghargaan Satyalancana  Karya Satya</vt:lpstr>
      <vt:lpstr>Penghargaan Satyalancana Karya Satya</vt:lpstr>
      <vt:lpstr>Penghargaan Masa Kerja Gubernur</vt:lpstr>
      <vt:lpstr>TUGAS UKPD DAN SKPD MELALUI PENGGUNAAN APLIKASI SI-PENGHARGAAN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Subbidang Penghargaan</dc:title>
  <dc:creator>user</dc:creator>
  <cp:lastModifiedBy>Dell</cp:lastModifiedBy>
  <cp:revision>84</cp:revision>
  <dcterms:created xsi:type="dcterms:W3CDTF">2018-03-02T21:57:00Z</dcterms:created>
  <dcterms:modified xsi:type="dcterms:W3CDTF">2019-05-21T02:29:26Z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