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3113D27-903A-4D29-9332-38946030A78B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60F8D6B-AB1C-422A-8019-10D2BF18A6C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5"/>
            <a:ext cx="7772400" cy="4544145"/>
          </a:xfrm>
        </p:spPr>
        <p:txBody>
          <a:bodyPr/>
          <a:lstStyle/>
          <a:p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/>
              <a:t/>
            </a:r>
            <a:br>
              <a:rPr lang="en-ID" sz="3600" b="1" dirty="0"/>
            </a:b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 smtClean="0"/>
              <a:t>MUTASI PEGAWAI</a:t>
            </a:r>
            <a:br>
              <a:rPr lang="en-ID" sz="3600" b="1" dirty="0" smtClean="0"/>
            </a:br>
            <a:r>
              <a:rPr lang="en-ID" sz="3600" b="1" dirty="0" smtClean="0"/>
              <a:t>Sesuai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dengan</a:t>
            </a: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 smtClean="0"/>
              <a:t>PP No. 11 </a:t>
            </a:r>
            <a:r>
              <a:rPr lang="en-ID" sz="3600" b="1" dirty="0" err="1" smtClean="0"/>
              <a:t>Tahun</a:t>
            </a:r>
            <a:r>
              <a:rPr lang="en-ID" sz="3600" b="1" dirty="0" smtClean="0"/>
              <a:t> 2017</a:t>
            </a:r>
            <a:br>
              <a:rPr lang="en-ID" sz="3600" b="1" dirty="0" smtClean="0"/>
            </a:br>
            <a:r>
              <a:rPr lang="en-ID" sz="3600" b="1" dirty="0" smtClean="0"/>
              <a:t>(</a:t>
            </a:r>
            <a:r>
              <a:rPr lang="en-ID" sz="3600" b="1" dirty="0" err="1" smtClean="0"/>
              <a:t>Pasal</a:t>
            </a:r>
            <a:r>
              <a:rPr lang="en-ID" sz="3600" b="1" dirty="0" smtClean="0"/>
              <a:t> 190 </a:t>
            </a:r>
            <a:r>
              <a:rPr lang="en-ID" sz="3600" b="1" dirty="0" err="1" smtClean="0"/>
              <a:t>sd</a:t>
            </a:r>
            <a:r>
              <a:rPr lang="en-ID" sz="3600" b="1" dirty="0" smtClean="0"/>
              <a:t> 197)</a:t>
            </a:r>
            <a:br>
              <a:rPr lang="en-ID" sz="3600" b="1" dirty="0" smtClean="0"/>
            </a:br>
            <a:r>
              <a:rPr lang="en-ID" sz="3600" b="1" dirty="0" err="1" smtClean="0"/>
              <a:t>dan</a:t>
            </a: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 smtClean="0"/>
              <a:t>Tata Cara </a:t>
            </a:r>
            <a:r>
              <a:rPr lang="en-ID" sz="3600" b="1" dirty="0" err="1" smtClean="0"/>
              <a:t>Pelaksanaan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Mutasi</a:t>
            </a:r>
            <a:r>
              <a:rPr lang="en-ID" sz="3600" b="1" dirty="0" smtClean="0"/>
              <a:t/>
            </a:r>
            <a:br>
              <a:rPr lang="en-ID" sz="3600" b="1" dirty="0" smtClean="0"/>
            </a:br>
            <a:r>
              <a:rPr lang="en-ID" sz="3600" b="1" dirty="0" err="1" smtClean="0"/>
              <a:t>Peraturan</a:t>
            </a:r>
            <a:r>
              <a:rPr lang="en-ID" sz="3600" b="1" dirty="0" smtClean="0"/>
              <a:t> BKN No. 5 </a:t>
            </a:r>
            <a:r>
              <a:rPr lang="en-ID" sz="3600" b="1" dirty="0" err="1" smtClean="0"/>
              <a:t>Tahun</a:t>
            </a:r>
            <a:r>
              <a:rPr lang="en-ID" sz="3600" b="1" dirty="0" smtClean="0"/>
              <a:t> 2019</a:t>
            </a:r>
            <a:r>
              <a:rPr lang="en-ID" sz="3600" b="1" dirty="0"/>
              <a:t/>
            </a:r>
            <a:br>
              <a:rPr lang="en-ID" sz="3600" b="1" dirty="0"/>
            </a:b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519064"/>
          </a:xfrm>
        </p:spPr>
        <p:txBody>
          <a:bodyPr>
            <a:normAutofit fontScale="92500" lnSpcReduction="10000"/>
          </a:bodyPr>
          <a:lstStyle/>
          <a:p>
            <a:r>
              <a:rPr lang="en-ID" b="1" i="1" dirty="0" err="1" smtClean="0">
                <a:solidFill>
                  <a:srgbClr val="FF0000"/>
                </a:solidFill>
              </a:rPr>
              <a:t>Disampaikan</a:t>
            </a:r>
            <a:r>
              <a:rPr lang="en-ID" b="1" i="1" dirty="0" smtClean="0">
                <a:solidFill>
                  <a:srgbClr val="FF0000"/>
                </a:solidFill>
              </a:rPr>
              <a:t> </a:t>
            </a:r>
            <a:r>
              <a:rPr lang="en-ID" b="1" i="1" dirty="0" err="1" smtClean="0">
                <a:solidFill>
                  <a:srgbClr val="FF0000"/>
                </a:solidFill>
              </a:rPr>
              <a:t>Oleh</a:t>
            </a:r>
            <a:r>
              <a:rPr lang="en-ID" b="1" i="1" dirty="0" smtClean="0">
                <a:solidFill>
                  <a:srgbClr val="FF0000"/>
                </a:solidFill>
              </a:rPr>
              <a:t> :</a:t>
            </a:r>
          </a:p>
          <a:p>
            <a:r>
              <a:rPr lang="en-ID" b="1" i="1" dirty="0" smtClean="0">
                <a:solidFill>
                  <a:srgbClr val="FF0000"/>
                </a:solidFill>
              </a:rPr>
              <a:t>DR. MENARI SITOHANG, MM</a:t>
            </a:r>
          </a:p>
          <a:p>
            <a:r>
              <a:rPr lang="en-ID" b="1" i="1" dirty="0" err="1" smtClean="0">
                <a:solidFill>
                  <a:srgbClr val="FF0000"/>
                </a:solidFill>
              </a:rPr>
              <a:t>Kabid</a:t>
            </a:r>
            <a:r>
              <a:rPr lang="en-ID" b="1" i="1" dirty="0" smtClean="0">
                <a:solidFill>
                  <a:srgbClr val="FF0000"/>
                </a:solidFill>
              </a:rPr>
              <a:t> PDSK </a:t>
            </a:r>
            <a:r>
              <a:rPr lang="en-ID" b="1" i="1" dirty="0" err="1" smtClean="0">
                <a:solidFill>
                  <a:srgbClr val="FF0000"/>
                </a:solidFill>
              </a:rPr>
              <a:t>Kanreg</a:t>
            </a:r>
            <a:r>
              <a:rPr lang="en-ID" b="1" i="1" dirty="0" smtClean="0">
                <a:solidFill>
                  <a:srgbClr val="FF0000"/>
                </a:solidFill>
              </a:rPr>
              <a:t> V BKN</a:t>
            </a:r>
          </a:p>
          <a:p>
            <a:r>
              <a:rPr lang="en-ID" b="1" i="1" dirty="0" smtClean="0">
                <a:solidFill>
                  <a:schemeClr val="tx1"/>
                </a:solidFill>
              </a:rPr>
              <a:t>HP 0812 8923 7817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513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Terima</a:t>
            </a:r>
            <a:r>
              <a:rPr lang="en-ID" dirty="0" smtClean="0"/>
              <a:t> </a:t>
            </a:r>
            <a:r>
              <a:rPr lang="en-ID" dirty="0" err="1" smtClean="0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D" sz="4400" b="1" dirty="0" err="1">
                <a:solidFill>
                  <a:schemeClr val="tx1"/>
                </a:solidFill>
              </a:rPr>
              <a:t>d</a:t>
            </a:r>
            <a:r>
              <a:rPr lang="en-ID" sz="4400" b="1" dirty="0" err="1" smtClean="0">
                <a:solidFill>
                  <a:schemeClr val="tx1"/>
                </a:solidFill>
              </a:rPr>
              <a:t>an</a:t>
            </a:r>
            <a:endParaRPr lang="en-ID" sz="44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ID" sz="5400" b="1" dirty="0" err="1" smtClean="0">
                <a:solidFill>
                  <a:schemeClr val="tx1"/>
                </a:solidFill>
              </a:rPr>
              <a:t>Semoga</a:t>
            </a:r>
            <a:r>
              <a:rPr lang="en-ID" sz="5400" b="1" dirty="0" smtClean="0">
                <a:solidFill>
                  <a:schemeClr val="tx1"/>
                </a:solidFill>
              </a:rPr>
              <a:t> </a:t>
            </a:r>
            <a:r>
              <a:rPr lang="en-ID" sz="5400" b="1" dirty="0" err="1" smtClean="0">
                <a:solidFill>
                  <a:schemeClr val="tx1"/>
                </a:solidFill>
              </a:rPr>
              <a:t>Bermanfaat</a:t>
            </a:r>
            <a:endParaRPr lang="en-US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343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95536"/>
          </a:xfrm>
        </p:spPr>
        <p:txBody>
          <a:bodyPr/>
          <a:lstStyle/>
          <a:p>
            <a:r>
              <a:rPr lang="en-ID" sz="4000" b="1" dirty="0"/>
              <a:t/>
            </a:r>
            <a:br>
              <a:rPr lang="en-ID" sz="4000" b="1" dirty="0"/>
            </a:br>
            <a:r>
              <a:rPr lang="en-ID" sz="4800" b="1" i="1" dirty="0" smtClean="0">
                <a:solidFill>
                  <a:srgbClr val="FF0000"/>
                </a:solidFill>
              </a:rPr>
              <a:t>MUTASI</a:t>
            </a:r>
            <a:endParaRPr lang="en-US" sz="48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D" b="1" dirty="0" err="1" smtClean="0">
                <a:solidFill>
                  <a:schemeClr val="tx1"/>
                </a:solidFill>
              </a:rPr>
              <a:t>Pengertian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 </a:t>
            </a:r>
            <a:r>
              <a:rPr lang="en-ID" b="1" dirty="0" err="1" smtClean="0">
                <a:solidFill>
                  <a:schemeClr val="tx1"/>
                </a:solidFill>
              </a:rPr>
              <a:t>adalah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Perpindahan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tugas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lokasi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;</a:t>
            </a:r>
          </a:p>
          <a:p>
            <a:pPr marL="457200" indent="-457200" algn="ctr">
              <a:buAutoNum type="alphaLcPeriod"/>
            </a:pP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1 (</a:t>
            </a:r>
            <a:r>
              <a:rPr lang="en-ID" b="1" dirty="0" err="1" smtClean="0">
                <a:solidFill>
                  <a:schemeClr val="tx1"/>
                </a:solidFill>
              </a:rPr>
              <a:t>satu</a:t>
            </a:r>
            <a:r>
              <a:rPr lang="en-ID" b="1" dirty="0" smtClean="0">
                <a:solidFill>
                  <a:schemeClr val="tx1"/>
                </a:solidFill>
              </a:rPr>
              <a:t>)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lphaLcPeriod"/>
            </a:pP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lphaLcPeriod"/>
            </a:pP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1 (</a:t>
            </a:r>
            <a:r>
              <a:rPr lang="en-ID" b="1" dirty="0" err="1" smtClean="0">
                <a:solidFill>
                  <a:schemeClr val="tx1"/>
                </a:solidFill>
              </a:rPr>
              <a:t>satu</a:t>
            </a:r>
            <a:r>
              <a:rPr lang="en-ID" b="1" dirty="0" smtClean="0">
                <a:solidFill>
                  <a:schemeClr val="tx1"/>
                </a:solidFill>
              </a:rPr>
              <a:t>)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daerah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lphaLcPeriod"/>
            </a:pP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daerah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lphaLcPeriod"/>
            </a:pP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daerah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lphaLcPeriod"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13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</p:spPr>
        <p:txBody>
          <a:bodyPr/>
          <a:lstStyle/>
          <a:p>
            <a:r>
              <a:rPr lang="en-ID" sz="4000" b="1" i="1" dirty="0" err="1" smtClean="0">
                <a:solidFill>
                  <a:srgbClr val="C00000"/>
                </a:solidFill>
              </a:rPr>
              <a:t>Perencanaan</a:t>
            </a:r>
            <a:r>
              <a:rPr lang="en-ID" sz="4000" b="1" i="1" dirty="0" smtClean="0">
                <a:solidFill>
                  <a:srgbClr val="C00000"/>
                </a:solidFill>
              </a:rPr>
              <a:t> </a:t>
            </a:r>
            <a:r>
              <a:rPr lang="en-ID" sz="4000" b="1" i="1" dirty="0" err="1" smtClean="0">
                <a:solidFill>
                  <a:srgbClr val="C00000"/>
                </a:solidFill>
              </a:rPr>
              <a:t>Mutasi</a:t>
            </a:r>
            <a:r>
              <a:rPr lang="en-ID" sz="4000" b="1" i="1" dirty="0" smtClean="0">
                <a:solidFill>
                  <a:srgbClr val="C00000"/>
                </a:solidFill>
              </a:rPr>
              <a:t> PNS </a:t>
            </a:r>
            <a:br>
              <a:rPr lang="en-ID" sz="4000" b="1" i="1" dirty="0" smtClean="0">
                <a:solidFill>
                  <a:srgbClr val="C00000"/>
                </a:solidFill>
              </a:rPr>
            </a:br>
            <a:r>
              <a:rPr lang="en-ID" sz="4000" b="1" i="1" dirty="0" err="1" smtClean="0">
                <a:solidFill>
                  <a:srgbClr val="C00000"/>
                </a:solidFill>
              </a:rPr>
              <a:t>harus</a:t>
            </a:r>
            <a:r>
              <a:rPr lang="en-ID" sz="4000" b="1" i="1" dirty="0" smtClean="0">
                <a:solidFill>
                  <a:srgbClr val="C00000"/>
                </a:solidFill>
              </a:rPr>
              <a:t> </a:t>
            </a:r>
            <a:r>
              <a:rPr lang="en-ID" sz="4000" b="1" i="1" dirty="0" err="1" smtClean="0">
                <a:solidFill>
                  <a:srgbClr val="C00000"/>
                </a:solidFill>
              </a:rPr>
              <a:t>memperhatikan</a:t>
            </a:r>
            <a:r>
              <a:rPr lang="en-ID" sz="4000" b="1" i="1" dirty="0" smtClean="0">
                <a:solidFill>
                  <a:srgbClr val="C00000"/>
                </a:solidFill>
              </a:rPr>
              <a:t> </a:t>
            </a:r>
            <a:r>
              <a:rPr lang="en-ID" sz="4000" b="1" i="1" dirty="0" err="1" smtClean="0">
                <a:solidFill>
                  <a:srgbClr val="C00000"/>
                </a:solidFill>
              </a:rPr>
              <a:t>beberapa</a:t>
            </a:r>
            <a:r>
              <a:rPr lang="en-ID" sz="4000" b="1" i="1" dirty="0" smtClean="0">
                <a:solidFill>
                  <a:srgbClr val="C00000"/>
                </a:solidFill>
              </a:rPr>
              <a:t> </a:t>
            </a:r>
            <a:r>
              <a:rPr lang="en-ID" sz="4000" b="1" i="1" dirty="0" err="1" smtClean="0">
                <a:solidFill>
                  <a:srgbClr val="C00000"/>
                </a:solidFill>
              </a:rPr>
              <a:t>aspek</a:t>
            </a:r>
            <a:r>
              <a:rPr lang="en-ID" sz="4000" b="1" i="1" dirty="0" smtClean="0">
                <a:solidFill>
                  <a:srgbClr val="C00000"/>
                </a:solidFill>
              </a:rPr>
              <a:t> :</a:t>
            </a:r>
            <a:endParaRPr lang="en-US" sz="4000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 lnSpcReduction="10000"/>
          </a:bodyPr>
          <a:lstStyle/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Kompetensi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Pola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karier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Pemetaan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pegawai</a:t>
            </a:r>
            <a:r>
              <a:rPr lang="en-ID" b="1" dirty="0" smtClean="0">
                <a:solidFill>
                  <a:schemeClr val="tx1"/>
                </a:solidFill>
              </a:rPr>
              <a:t>, (lamp. 1)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Kelompok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rencana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suksesi</a:t>
            </a:r>
            <a:endParaRPr lang="en-ID" b="1" dirty="0" smtClean="0">
              <a:solidFill>
                <a:schemeClr val="tx1"/>
              </a:solidFill>
            </a:endParaRP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Penilaian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prestasi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kerja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kinerja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perilaku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kinerja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Kebutuhan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organisasi</a:t>
            </a:r>
            <a:r>
              <a:rPr lang="en-ID" b="1" dirty="0" smtClean="0">
                <a:solidFill>
                  <a:schemeClr val="tx1"/>
                </a:solidFill>
              </a:rPr>
              <a:t>;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endParaRPr lang="en-ID" b="1" dirty="0" smtClean="0">
              <a:solidFill>
                <a:schemeClr val="tx1"/>
              </a:solidFill>
            </a:endParaRP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Sifat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pekerjaan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teknis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kebijakan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tergantung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pada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klasifikasi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73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4400" b="1" i="1" dirty="0" err="1" smtClean="0">
                <a:solidFill>
                  <a:srgbClr val="C00000"/>
                </a:solidFill>
              </a:rPr>
              <a:t>Mutasi</a:t>
            </a:r>
            <a:r>
              <a:rPr lang="en-ID" sz="4400" b="1" i="1" dirty="0" smtClean="0">
                <a:solidFill>
                  <a:srgbClr val="C00000"/>
                </a:solidFill>
              </a:rPr>
              <a:t> </a:t>
            </a:r>
            <a:r>
              <a:rPr lang="en-ID" sz="4400" b="1" i="1" dirty="0" err="1" smtClean="0">
                <a:solidFill>
                  <a:srgbClr val="C00000"/>
                </a:solidFill>
              </a:rPr>
              <a:t>dilakukan</a:t>
            </a:r>
            <a:r>
              <a:rPr lang="en-ID" sz="4400" b="1" i="1" dirty="0" smtClean="0">
                <a:solidFill>
                  <a:srgbClr val="C00000"/>
                </a:solidFill>
              </a:rPr>
              <a:t> </a:t>
            </a:r>
            <a:r>
              <a:rPr lang="en-ID" sz="4400" b="1" i="1" dirty="0" err="1" smtClean="0">
                <a:solidFill>
                  <a:srgbClr val="C00000"/>
                </a:solidFill>
              </a:rPr>
              <a:t>atas</a:t>
            </a:r>
            <a:r>
              <a:rPr lang="en-ID" sz="4400" b="1" i="1" dirty="0" smtClean="0">
                <a:solidFill>
                  <a:srgbClr val="C00000"/>
                </a:solidFill>
              </a:rPr>
              <a:t> </a:t>
            </a:r>
            <a:r>
              <a:rPr lang="en-ID" sz="4400" b="1" i="1" dirty="0" err="1" smtClean="0">
                <a:solidFill>
                  <a:srgbClr val="C00000"/>
                </a:solidFill>
              </a:rPr>
              <a:t>dasar</a:t>
            </a:r>
            <a:endParaRPr lang="en-US" sz="4400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ctr">
              <a:buAutoNum type="arabicPeriod"/>
            </a:pPr>
            <a:endParaRPr lang="en-ID" b="1" dirty="0" smtClean="0"/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Kesesuaian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antara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kompetensi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persyaratan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memperhatikan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prinsip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larangan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konflik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kepentingan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 algn="ctr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Selain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karena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tugas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dapat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dilakukan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permintaan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sendiri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18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/>
          <a:lstStyle/>
          <a:p>
            <a:r>
              <a:rPr lang="en-ID" sz="3600" b="1" i="1" dirty="0" err="1" smtClean="0">
                <a:solidFill>
                  <a:srgbClr val="FF0000"/>
                </a:solidFill>
              </a:rPr>
              <a:t>Persyaratan</a:t>
            </a:r>
            <a:r>
              <a:rPr lang="en-ID" sz="3600" b="1" i="1" dirty="0" smtClean="0">
                <a:solidFill>
                  <a:srgbClr val="FF0000"/>
                </a:solidFill>
              </a:rPr>
              <a:t>/</a:t>
            </a:r>
            <a:r>
              <a:rPr lang="en-ID" sz="3600" b="1" i="1" dirty="0" err="1" smtClean="0">
                <a:solidFill>
                  <a:srgbClr val="FF0000"/>
                </a:solidFill>
              </a:rPr>
              <a:t>kelengkapan</a:t>
            </a:r>
            <a:r>
              <a:rPr lang="en-ID" sz="3600" b="1" i="1" dirty="0" smtClean="0">
                <a:solidFill>
                  <a:srgbClr val="FF0000"/>
                </a:solidFill>
              </a:rPr>
              <a:t> </a:t>
            </a:r>
            <a:r>
              <a:rPr lang="en-ID" sz="3600" b="1" i="1" dirty="0" err="1" smtClean="0">
                <a:solidFill>
                  <a:srgbClr val="FF0000"/>
                </a:solidFill>
              </a:rPr>
              <a:t>berkas</a:t>
            </a:r>
            <a:r>
              <a:rPr lang="en-ID" sz="3600" b="1" i="1" dirty="0" smtClean="0">
                <a:solidFill>
                  <a:srgbClr val="FF0000"/>
                </a:solidFill>
              </a:rPr>
              <a:t> </a:t>
            </a:r>
            <a:r>
              <a:rPr lang="en-ID" sz="3600" b="1" i="1" dirty="0" err="1" smtClean="0">
                <a:solidFill>
                  <a:srgbClr val="FF0000"/>
                </a:solidFill>
              </a:rPr>
              <a:t>dalam</a:t>
            </a:r>
            <a:r>
              <a:rPr lang="en-ID" sz="3600" b="1" i="1" dirty="0" smtClean="0">
                <a:solidFill>
                  <a:srgbClr val="FF0000"/>
                </a:solidFill>
              </a:rPr>
              <a:t> </a:t>
            </a:r>
            <a:r>
              <a:rPr lang="en-ID" sz="3600" b="1" i="1" dirty="0" err="1" smtClean="0">
                <a:solidFill>
                  <a:srgbClr val="FF0000"/>
                </a:solidFill>
              </a:rPr>
              <a:t>pengajauan</a:t>
            </a:r>
            <a:r>
              <a:rPr lang="en-ID" sz="3600" b="1" i="1" dirty="0" smtClean="0">
                <a:solidFill>
                  <a:srgbClr val="FF0000"/>
                </a:solidFill>
              </a:rPr>
              <a:t> </a:t>
            </a:r>
            <a:r>
              <a:rPr lang="en-ID" sz="3600" b="1" i="1" dirty="0" err="1" smtClean="0">
                <a:solidFill>
                  <a:srgbClr val="FF0000"/>
                </a:solidFill>
              </a:rPr>
              <a:t>Mutasi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Berstatus</a:t>
            </a:r>
            <a:r>
              <a:rPr lang="en-ID" b="1" dirty="0" smtClean="0">
                <a:solidFill>
                  <a:schemeClr val="tx1"/>
                </a:solidFill>
              </a:rPr>
              <a:t> PNS;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Anjab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ABK </a:t>
            </a:r>
            <a:r>
              <a:rPr lang="en-ID" b="1" dirty="0" err="1" smtClean="0">
                <a:solidFill>
                  <a:schemeClr val="tx1"/>
                </a:solidFill>
              </a:rPr>
              <a:t>terhadap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 PNS yang </a:t>
            </a:r>
            <a:r>
              <a:rPr lang="en-ID" b="1" dirty="0" err="1" smtClean="0">
                <a:solidFill>
                  <a:schemeClr val="tx1"/>
                </a:solidFill>
              </a:rPr>
              <a:t>akan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permohonan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dari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ybs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usul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dari</a:t>
            </a:r>
            <a:r>
              <a:rPr lang="en-ID" b="1" dirty="0" smtClean="0">
                <a:solidFill>
                  <a:schemeClr val="tx1"/>
                </a:solidFill>
              </a:rPr>
              <a:t> PPK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penerima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menyebutkan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akan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diduduki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persetujuan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dari</a:t>
            </a:r>
            <a:r>
              <a:rPr lang="en-ID" b="1" dirty="0" smtClean="0">
                <a:solidFill>
                  <a:schemeClr val="tx1"/>
                </a:solidFill>
              </a:rPr>
              <a:t> PPK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asal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menyebutkan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akan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diduduki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persetujuan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dari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asal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bahwa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ybs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tdk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sdg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dlm</a:t>
            </a:r>
            <a:r>
              <a:rPr lang="en-ID" b="1" dirty="0" smtClean="0">
                <a:solidFill>
                  <a:schemeClr val="tx1"/>
                </a:solidFill>
              </a:rPr>
              <a:t> proses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menjalani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hukdis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proses </a:t>
            </a:r>
            <a:r>
              <a:rPr lang="en-ID" b="1" dirty="0" err="1" smtClean="0">
                <a:solidFill>
                  <a:schemeClr val="tx1"/>
                </a:solidFill>
              </a:rPr>
              <a:t>peradilan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dibuat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PPK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pejabat</a:t>
            </a:r>
            <a:r>
              <a:rPr lang="en-ID" b="1" dirty="0" smtClean="0">
                <a:solidFill>
                  <a:schemeClr val="tx1"/>
                </a:solidFill>
              </a:rPr>
              <a:t> lain yang </a:t>
            </a:r>
            <a:r>
              <a:rPr lang="en-ID" b="1" dirty="0" err="1" smtClean="0">
                <a:solidFill>
                  <a:schemeClr val="tx1"/>
                </a:solidFill>
              </a:rPr>
              <a:t>menangani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kepegawaian</a:t>
            </a:r>
            <a:r>
              <a:rPr lang="en-ID" b="1" dirty="0" smtClean="0">
                <a:solidFill>
                  <a:schemeClr val="tx1"/>
                </a:solidFill>
              </a:rPr>
              <a:t> paling </a:t>
            </a:r>
            <a:r>
              <a:rPr lang="en-ID" b="1" dirty="0" err="1" smtClean="0">
                <a:solidFill>
                  <a:schemeClr val="tx1"/>
                </a:solidFill>
              </a:rPr>
              <a:t>rendah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menduduki</a:t>
            </a:r>
            <a:r>
              <a:rPr lang="en-ID" b="1" dirty="0" smtClean="0">
                <a:solidFill>
                  <a:schemeClr val="tx1"/>
                </a:solidFill>
              </a:rPr>
              <a:t> JPT </a:t>
            </a:r>
            <a:r>
              <a:rPr lang="en-ID" b="1" dirty="0" err="1" smtClean="0">
                <a:solidFill>
                  <a:schemeClr val="tx1"/>
                </a:solidFill>
              </a:rPr>
              <a:t>Pratama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i="1" dirty="0" smtClean="0">
                <a:solidFill>
                  <a:schemeClr val="tx1"/>
                </a:solidFill>
              </a:rPr>
              <a:t>…</a:t>
            </a:r>
            <a:endParaRPr lang="en-US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60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en-ID" sz="3200" b="1" i="1" dirty="0" smtClean="0">
                <a:solidFill>
                  <a:srgbClr val="FF0000"/>
                </a:solidFill>
              </a:rPr>
              <a:t>                                                         </a:t>
            </a:r>
            <a:r>
              <a:rPr lang="en-ID" sz="3200" b="1" i="1" dirty="0" err="1" smtClean="0">
                <a:solidFill>
                  <a:srgbClr val="FF0000"/>
                </a:solidFill>
              </a:rPr>
              <a:t>Lanjutan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7. </a:t>
            </a:r>
            <a:r>
              <a:rPr lang="en-ID" b="1" dirty="0" err="1" smtClean="0">
                <a:solidFill>
                  <a:schemeClr val="tx1"/>
                </a:solidFill>
              </a:rPr>
              <a:t>Salinan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fotocopi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keputusan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pangkat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terakhir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354013" indent="-3540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 8. </a:t>
            </a:r>
            <a:r>
              <a:rPr lang="en-ID" b="1" dirty="0" err="1" smtClean="0">
                <a:solidFill>
                  <a:schemeClr val="tx1"/>
                </a:solidFill>
              </a:rPr>
              <a:t>Salinan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fotocopi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penilaian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prestasi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kerja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bernilai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baik</a:t>
            </a:r>
            <a:r>
              <a:rPr lang="en-ID" b="1" dirty="0" smtClean="0">
                <a:solidFill>
                  <a:schemeClr val="tx1"/>
                </a:solidFill>
              </a:rPr>
              <a:t> 2 (</a:t>
            </a:r>
            <a:r>
              <a:rPr lang="en-ID" b="1" dirty="0" err="1" smtClean="0">
                <a:solidFill>
                  <a:schemeClr val="tx1"/>
                </a:solidFill>
              </a:rPr>
              <a:t>dua</a:t>
            </a:r>
            <a:r>
              <a:rPr lang="en-ID" b="1" dirty="0" smtClean="0">
                <a:solidFill>
                  <a:schemeClr val="tx1"/>
                </a:solidFill>
              </a:rPr>
              <a:t>) </a:t>
            </a:r>
            <a:r>
              <a:rPr lang="en-ID" b="1" dirty="0" err="1" smtClean="0">
                <a:solidFill>
                  <a:schemeClr val="tx1"/>
                </a:solidFill>
              </a:rPr>
              <a:t>tahun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terakhir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354013" indent="-3540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9. </a:t>
            </a: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pernyataan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tidak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sedang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menjalani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tugas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belajar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ikatan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dinas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dibuat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PPK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pejabat</a:t>
            </a:r>
            <a:r>
              <a:rPr lang="en-ID" b="1" dirty="0" smtClean="0">
                <a:solidFill>
                  <a:schemeClr val="tx1"/>
                </a:solidFill>
              </a:rPr>
              <a:t> lain yang </a:t>
            </a:r>
            <a:r>
              <a:rPr lang="en-ID" b="1" dirty="0" err="1" smtClean="0">
                <a:solidFill>
                  <a:schemeClr val="tx1"/>
                </a:solidFill>
              </a:rPr>
              <a:t>menangani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kepegawaian</a:t>
            </a:r>
            <a:r>
              <a:rPr lang="en-ID" b="1" dirty="0" smtClean="0">
                <a:solidFill>
                  <a:schemeClr val="tx1"/>
                </a:solidFill>
              </a:rPr>
              <a:t> paling </a:t>
            </a:r>
            <a:r>
              <a:rPr lang="en-ID" b="1" dirty="0" err="1" smtClean="0">
                <a:solidFill>
                  <a:schemeClr val="tx1"/>
                </a:solidFill>
              </a:rPr>
              <a:t>rendah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menduduki</a:t>
            </a:r>
            <a:r>
              <a:rPr lang="en-ID" b="1" dirty="0" smtClean="0">
                <a:solidFill>
                  <a:schemeClr val="tx1"/>
                </a:solidFill>
              </a:rPr>
              <a:t> JPT </a:t>
            </a:r>
            <a:r>
              <a:rPr lang="en-ID" b="1" dirty="0" err="1" smtClean="0">
                <a:solidFill>
                  <a:schemeClr val="tx1"/>
                </a:solidFill>
              </a:rPr>
              <a:t>Pratama</a:t>
            </a:r>
            <a:r>
              <a:rPr lang="en-ID" b="1" dirty="0" smtClean="0">
                <a:solidFill>
                  <a:schemeClr val="tx1"/>
                </a:solidFill>
              </a:rPr>
              <a:t>;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endParaRPr lang="en-ID" b="1" dirty="0" smtClean="0">
              <a:solidFill>
                <a:schemeClr val="tx1"/>
              </a:solidFill>
            </a:endParaRPr>
          </a:p>
          <a:p>
            <a:pPr marL="442913" indent="-4429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10.  </a:t>
            </a:r>
            <a:r>
              <a:rPr lang="en-ID" b="1" dirty="0" err="1" smtClean="0">
                <a:solidFill>
                  <a:schemeClr val="tx1"/>
                </a:solidFill>
              </a:rPr>
              <a:t>Surat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keterangan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bebas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temuan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diterbitkan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Inspektorat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dimana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tersebut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berasal</a:t>
            </a:r>
            <a:r>
              <a:rPr lang="en-ID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748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600" b="1" dirty="0" err="1" smtClean="0"/>
              <a:t>Mutasi</a:t>
            </a:r>
            <a:r>
              <a:rPr lang="en-ID" sz="3600" b="1" dirty="0" smtClean="0"/>
              <a:t> PNS </a:t>
            </a:r>
            <a:r>
              <a:rPr lang="en-ID" sz="3600" b="1" dirty="0" err="1" smtClean="0"/>
              <a:t>atas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Permintaan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Sendiri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Diberikan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Dengan</a:t>
            </a:r>
            <a:r>
              <a:rPr lang="en-ID" sz="3600" b="1" dirty="0" smtClean="0"/>
              <a:t> </a:t>
            </a:r>
            <a:r>
              <a:rPr lang="en-ID" sz="3600" b="1" dirty="0" err="1" smtClean="0"/>
              <a:t>Pertimbangan</a:t>
            </a:r>
            <a:r>
              <a:rPr lang="en-ID" sz="3600" b="1" dirty="0" smtClean="0"/>
              <a:t> 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Memperhatikan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Pola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Karir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ybs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Tidak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bertentangan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peraturan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perUU</a:t>
            </a:r>
            <a:r>
              <a:rPr lang="en-ID" b="1" dirty="0" smtClean="0">
                <a:solidFill>
                  <a:schemeClr val="tx1"/>
                </a:solidFill>
              </a:rPr>
              <a:t> an yang </a:t>
            </a:r>
            <a:r>
              <a:rPr lang="en-ID" b="1" dirty="0" err="1" smtClean="0">
                <a:solidFill>
                  <a:schemeClr val="tx1"/>
                </a:solidFill>
              </a:rPr>
              <a:t>berlaku</a:t>
            </a:r>
            <a:r>
              <a:rPr lang="en-ID" b="1" dirty="0" smtClean="0">
                <a:solidFill>
                  <a:schemeClr val="tx1"/>
                </a:solidFill>
              </a:rPr>
              <a:t>;</a:t>
            </a: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Tidak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bertentangan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dengan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peraturan</a:t>
            </a:r>
            <a:r>
              <a:rPr lang="en-ID" b="1" dirty="0" smtClean="0">
                <a:solidFill>
                  <a:schemeClr val="tx1"/>
                </a:solidFill>
              </a:rPr>
              <a:t> internal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,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endParaRPr lang="en-ID" b="1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Tidak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sedang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proses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menjalani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hukuman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disiplin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proses </a:t>
            </a:r>
            <a:r>
              <a:rPr lang="en-ID" b="1" dirty="0" err="1" smtClean="0">
                <a:solidFill>
                  <a:schemeClr val="tx1"/>
                </a:solidFill>
              </a:rPr>
              <a:t>peradilan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ditandatangani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unit </a:t>
            </a:r>
            <a:r>
              <a:rPr lang="en-ID" b="1" dirty="0" err="1" smtClean="0">
                <a:solidFill>
                  <a:schemeClr val="tx1"/>
                </a:solidFill>
              </a:rPr>
              <a:t>kerja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menangani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kepegawaian</a:t>
            </a:r>
            <a:r>
              <a:rPr lang="en-ID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4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en-ID" sz="4000" b="1" i="1" dirty="0" err="1" smtClean="0">
                <a:solidFill>
                  <a:srgbClr val="FF0000"/>
                </a:solidFill>
              </a:rPr>
              <a:t>Penyelesaian</a:t>
            </a:r>
            <a:r>
              <a:rPr lang="en-ID" sz="4000" b="1" i="1" dirty="0" smtClean="0">
                <a:solidFill>
                  <a:srgbClr val="FF0000"/>
                </a:solidFill>
              </a:rPr>
              <a:t> </a:t>
            </a:r>
            <a:r>
              <a:rPr lang="en-ID" sz="4000" b="1" i="1" dirty="0" err="1" smtClean="0">
                <a:solidFill>
                  <a:srgbClr val="FF0000"/>
                </a:solidFill>
              </a:rPr>
              <a:t>Tahapan</a:t>
            </a:r>
            <a:r>
              <a:rPr lang="en-ID" sz="4000" b="1" i="1" dirty="0" smtClean="0">
                <a:solidFill>
                  <a:srgbClr val="FF0000"/>
                </a:solidFill>
              </a:rPr>
              <a:t> </a:t>
            </a:r>
            <a:r>
              <a:rPr lang="en-ID" sz="4000" b="1" i="1" dirty="0" err="1" smtClean="0">
                <a:solidFill>
                  <a:srgbClr val="FF0000"/>
                </a:solidFill>
              </a:rPr>
              <a:t>Mutasi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ID" b="1" dirty="0" err="1" smtClean="0">
                <a:solidFill>
                  <a:schemeClr val="tx1"/>
                </a:solidFill>
              </a:rPr>
              <a:t>Pertimbangan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Teknis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BKN/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Kanreg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diberikan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kepada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apabila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memenuhi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persyaratan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setelah</a:t>
            </a:r>
            <a:r>
              <a:rPr lang="en-ID" b="1" dirty="0" smtClean="0">
                <a:solidFill>
                  <a:schemeClr val="tx1"/>
                </a:solidFill>
              </a:rPr>
              <a:t> BKN </a:t>
            </a:r>
            <a:r>
              <a:rPr lang="en-ID" b="1" dirty="0" err="1" smtClean="0">
                <a:solidFill>
                  <a:schemeClr val="tx1"/>
                </a:solidFill>
              </a:rPr>
              <a:t>melakukan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Verval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kebutuhan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jabatan</a:t>
            </a:r>
            <a:r>
              <a:rPr lang="en-ID" b="1" dirty="0" smtClean="0">
                <a:solidFill>
                  <a:schemeClr val="tx1"/>
                </a:solidFill>
              </a:rPr>
              <a:t> di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penerima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asal</a:t>
            </a:r>
            <a:r>
              <a:rPr lang="en-ID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ID" b="1" dirty="0" smtClean="0">
              <a:solidFill>
                <a:schemeClr val="tx1"/>
              </a:solidFill>
            </a:endParaRPr>
          </a:p>
          <a:p>
            <a:pPr marL="442913" indent="-4429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2.  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1 (</a:t>
            </a:r>
            <a:r>
              <a:rPr lang="en-ID" b="1" dirty="0" err="1" smtClean="0">
                <a:solidFill>
                  <a:schemeClr val="tx1"/>
                </a:solidFill>
              </a:rPr>
              <a:t>satu</a:t>
            </a:r>
            <a:r>
              <a:rPr lang="en-ID" b="1" dirty="0" smtClean="0">
                <a:solidFill>
                  <a:schemeClr val="tx1"/>
                </a:solidFill>
              </a:rPr>
              <a:t>)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satu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daerah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dilakukan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PPK, </a:t>
            </a:r>
            <a:r>
              <a:rPr lang="en-ID" b="1" dirty="0" err="1" smtClean="0">
                <a:solidFill>
                  <a:schemeClr val="tx1"/>
                </a:solidFill>
              </a:rPr>
              <a:t>setelah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memperoleh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pertimbangan</a:t>
            </a:r>
            <a:r>
              <a:rPr lang="en-ID" b="1" dirty="0" smtClean="0">
                <a:solidFill>
                  <a:schemeClr val="tx1"/>
                </a:solidFill>
              </a:rPr>
              <a:t> Tim </a:t>
            </a:r>
            <a:r>
              <a:rPr lang="en-ID" b="1" dirty="0" err="1" smtClean="0">
                <a:solidFill>
                  <a:schemeClr val="tx1"/>
                </a:solidFill>
              </a:rPr>
              <a:t>Penilai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Kinerja</a:t>
            </a:r>
            <a:r>
              <a:rPr lang="en-ID" b="1" dirty="0" smtClean="0">
                <a:solidFill>
                  <a:schemeClr val="tx1"/>
                </a:solidFill>
              </a:rPr>
              <a:t> PNS</a:t>
            </a:r>
          </a:p>
          <a:p>
            <a:pPr marL="442913" indent="-442913">
              <a:buNone/>
            </a:pPr>
            <a:endParaRPr lang="en-ID" b="1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3"/>
            </a:pP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kabupaten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kota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satu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provinsi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ditetapkan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Gubernur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setelah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memperoleh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pertimbangan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dari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BKN/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Kantor Regional BKN.……</a:t>
            </a:r>
          </a:p>
          <a:p>
            <a:pPr marL="457200" indent="-457200">
              <a:buAutoNum type="arabicPeriod" startAt="3"/>
            </a:pPr>
            <a:r>
              <a:rPr lang="en-ID" b="1" dirty="0" smtClean="0">
                <a:solidFill>
                  <a:schemeClr val="tx1"/>
                </a:solidFill>
              </a:rPr>
              <a:t>……..</a:t>
            </a:r>
          </a:p>
          <a:p>
            <a:pPr marL="0" indent="0">
              <a:buNone/>
            </a:pPr>
            <a:endParaRPr lang="en-ID" dirty="0" smtClean="0"/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63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n-ID" sz="3200" b="1" i="1" dirty="0" smtClean="0">
                <a:solidFill>
                  <a:srgbClr val="FF0000"/>
                </a:solidFill>
              </a:rPr>
              <a:t>                                                   </a:t>
            </a:r>
            <a:r>
              <a:rPr lang="en-ID" sz="3200" b="1" i="1" dirty="0" err="1" smtClean="0">
                <a:solidFill>
                  <a:srgbClr val="FF0000"/>
                </a:solidFill>
              </a:rPr>
              <a:t>Lanjutan</a:t>
            </a:r>
            <a:endParaRPr lang="en-US" sz="3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4</a:t>
            </a:r>
            <a:r>
              <a:rPr lang="en-ID" dirty="0" smtClean="0"/>
              <a:t>.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Kabupaten</a:t>
            </a:r>
            <a:r>
              <a:rPr lang="en-ID" b="1" dirty="0" smtClean="0">
                <a:solidFill>
                  <a:schemeClr val="tx1"/>
                </a:solidFill>
              </a:rPr>
              <a:t>/</a:t>
            </a:r>
            <a:r>
              <a:rPr lang="en-ID" b="1" dirty="0" err="1" smtClean="0">
                <a:solidFill>
                  <a:schemeClr val="tx1"/>
                </a:solidFill>
              </a:rPr>
              <a:t>kota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provinsi</a:t>
            </a:r>
            <a:r>
              <a:rPr lang="en-ID" b="1" dirty="0" smtClean="0">
                <a:solidFill>
                  <a:schemeClr val="tx1"/>
                </a:solidFill>
              </a:rPr>
              <a:t>,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provinsi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ditetapkan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menteri</a:t>
            </a:r>
            <a:r>
              <a:rPr lang="en-ID" b="1" dirty="0" smtClean="0">
                <a:solidFill>
                  <a:schemeClr val="tx1"/>
                </a:solidFill>
              </a:rPr>
              <a:t> yang </a:t>
            </a:r>
            <a:r>
              <a:rPr lang="en-ID" b="1" dirty="0" err="1" smtClean="0">
                <a:solidFill>
                  <a:schemeClr val="tx1"/>
                </a:solidFill>
              </a:rPr>
              <a:t>menyelenggarakan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pemerintahan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dalam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negeri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setelah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memperoleh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pertimbangan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teknis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BKN/</a:t>
            </a:r>
            <a:r>
              <a:rPr lang="en-ID" b="1" dirty="0" err="1" smtClean="0">
                <a:solidFill>
                  <a:schemeClr val="tx1"/>
                </a:solidFill>
              </a:rPr>
              <a:t>Kepala</a:t>
            </a:r>
            <a:r>
              <a:rPr lang="en-ID" b="1" dirty="0" smtClean="0">
                <a:solidFill>
                  <a:schemeClr val="tx1"/>
                </a:solidFill>
              </a:rPr>
              <a:t> Kantor Regional BKN</a:t>
            </a:r>
          </a:p>
          <a:p>
            <a:pPr marL="354013" indent="-265113">
              <a:buNone/>
            </a:pPr>
            <a:endParaRPr lang="en-ID" b="1" dirty="0" smtClean="0">
              <a:solidFill>
                <a:schemeClr val="tx1"/>
              </a:solidFill>
            </a:endParaRPr>
          </a:p>
          <a:p>
            <a:pPr marL="354013" indent="-354013">
              <a:buNone/>
            </a:pPr>
            <a:r>
              <a:rPr lang="en-ID" b="1" dirty="0" smtClean="0">
                <a:solidFill>
                  <a:schemeClr val="tx1"/>
                </a:solidFill>
              </a:rPr>
              <a:t>5.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provinsikabupatenkota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ke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atau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sebaliknya</a:t>
            </a:r>
            <a:r>
              <a:rPr lang="en-ID" b="1" dirty="0" smtClean="0">
                <a:solidFill>
                  <a:schemeClr val="tx1"/>
                </a:solidFill>
              </a:rPr>
              <a:t>, </a:t>
            </a:r>
            <a:r>
              <a:rPr lang="en-ID" b="1" dirty="0" err="1" smtClean="0">
                <a:solidFill>
                  <a:schemeClr val="tx1"/>
                </a:solidFill>
              </a:rPr>
              <a:t>dan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mutasi</a:t>
            </a:r>
            <a:r>
              <a:rPr lang="en-ID" b="1" dirty="0" smtClean="0">
                <a:solidFill>
                  <a:schemeClr val="tx1"/>
                </a:solidFill>
              </a:rPr>
              <a:t> PNS </a:t>
            </a:r>
            <a:r>
              <a:rPr lang="en-ID" b="1" dirty="0" err="1" smtClean="0">
                <a:solidFill>
                  <a:schemeClr val="tx1"/>
                </a:solidFill>
              </a:rPr>
              <a:t>antar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instansi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Pusat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ditetapkan</a:t>
            </a:r>
            <a:r>
              <a:rPr lang="en-ID" b="1" dirty="0" smtClean="0">
                <a:solidFill>
                  <a:schemeClr val="tx1"/>
                </a:solidFill>
              </a:rPr>
              <a:t> </a:t>
            </a:r>
            <a:r>
              <a:rPr lang="en-ID" b="1" dirty="0" err="1" smtClean="0">
                <a:solidFill>
                  <a:schemeClr val="tx1"/>
                </a:solidFill>
              </a:rPr>
              <a:t>oleh</a:t>
            </a:r>
            <a:r>
              <a:rPr lang="en-ID" b="1" dirty="0" smtClean="0">
                <a:solidFill>
                  <a:schemeClr val="tx1"/>
                </a:solidFill>
              </a:rPr>
              <a:t> BKN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4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371</TotalTime>
  <Words>469</Words>
  <Application>Microsoft Office PowerPoint</Application>
  <PresentationFormat>On-screen Show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                                                                                                                        MUTASI PEGAWAI Sesuai dengan PP No. 11 Tahun 2017 (Pasal 190 sd 197) dan Tata Cara Pelaksanaan Mutasi Peraturan BKN No. 5 Tahun 2019 </vt:lpstr>
      <vt:lpstr> MUTASI</vt:lpstr>
      <vt:lpstr>Perencanaan Mutasi PNS  harus memperhatikan beberapa aspek :</vt:lpstr>
      <vt:lpstr>Mutasi dilakukan atas dasar</vt:lpstr>
      <vt:lpstr>Persyaratan/kelengkapan berkas dalam pengajauan Mutasi</vt:lpstr>
      <vt:lpstr>                                                         Lanjutan</vt:lpstr>
      <vt:lpstr>Mutasi PNS atas Permintaan Sendiri Diberikan Dengan Pertimbangan :</vt:lpstr>
      <vt:lpstr>Penyelesaian Tahapan Mutasi</vt:lpstr>
      <vt:lpstr>                                                   Lanjutan</vt:lpstr>
      <vt:lpstr>Terima Kasih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18</cp:revision>
  <dcterms:created xsi:type="dcterms:W3CDTF">2019-10-07T03:46:01Z</dcterms:created>
  <dcterms:modified xsi:type="dcterms:W3CDTF">2019-10-07T09:57:03Z</dcterms:modified>
</cp:coreProperties>
</file>