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505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704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263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270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040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00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167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61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726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3565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554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F59BF-6087-4D55-BB0C-5A31C2E54749}" type="datetimeFigureOut">
              <a:rPr lang="id-ID" smtClean="0"/>
              <a:t>16/09/2019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625D9-A671-4804-9330-22B59F8DDF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42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/>
              <a:t/>
            </a:r>
            <a:br>
              <a:rPr lang="id-ID" sz="3600" b="1" dirty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i="1" dirty="0" smtClean="0">
                <a:solidFill>
                  <a:srgbClr val="FF0000"/>
                </a:solidFill>
              </a:rPr>
              <a:t>PERATURAN PEMERINTAH</a:t>
            </a:r>
            <a:r>
              <a:rPr lang="id-ID" sz="3600" b="1" dirty="0" smtClean="0">
                <a:solidFill>
                  <a:srgbClr val="FF0000"/>
                </a:solidFill>
              </a:rPr>
              <a:t/>
            </a:r>
            <a:br>
              <a:rPr lang="id-ID" sz="3600" b="1" dirty="0" smtClean="0">
                <a:solidFill>
                  <a:srgbClr val="FF0000"/>
                </a:solidFill>
              </a:rPr>
            </a:br>
            <a:r>
              <a:rPr lang="id-ID" sz="3600" b="1" dirty="0" smtClean="0"/>
              <a:t>Nomor 11 Tahun 2017</a:t>
            </a:r>
            <a:br>
              <a:rPr lang="id-ID" sz="3600" b="1" dirty="0" smtClean="0"/>
            </a:br>
            <a:r>
              <a:rPr lang="id-ID" sz="3600" b="1" i="1" dirty="0" smtClean="0">
                <a:solidFill>
                  <a:srgbClr val="0070C0"/>
                </a:solidFill>
              </a:rPr>
              <a:t>Tentang</a:t>
            </a:r>
            <a:br>
              <a:rPr lang="id-ID" sz="3600" b="1" i="1" dirty="0" smtClean="0">
                <a:solidFill>
                  <a:srgbClr val="0070C0"/>
                </a:solidFill>
              </a:rPr>
            </a:br>
            <a:r>
              <a:rPr lang="id-ID" b="1" dirty="0" smtClean="0"/>
              <a:t>MANAJEMEN PEGAWAI NEGERI SIPIL</a:t>
            </a:r>
            <a:br>
              <a:rPr lang="id-ID" b="1" dirty="0" smtClean="0"/>
            </a:br>
            <a:r>
              <a:rPr lang="id-ID" sz="3600" b="1" dirty="0" smtClean="0"/>
              <a:t>Bab XII, Pasal 309 sd 341</a:t>
            </a:r>
            <a:br>
              <a:rPr lang="id-ID" sz="3600" b="1" dirty="0" smtClean="0"/>
            </a:br>
            <a:r>
              <a:rPr lang="id-ID" sz="3600" b="1" dirty="0" smtClean="0"/>
              <a:t>Tentang : </a:t>
            </a:r>
            <a:r>
              <a:rPr lang="id-ID" sz="6000" b="1" i="1" dirty="0" smtClean="0">
                <a:solidFill>
                  <a:srgbClr val="00B050"/>
                </a:solidFill>
              </a:rPr>
              <a:t>CUTI PNS</a:t>
            </a:r>
            <a:br>
              <a:rPr lang="id-ID" sz="6000" b="1" i="1" dirty="0" smtClean="0">
                <a:solidFill>
                  <a:srgbClr val="00B050"/>
                </a:solidFill>
              </a:rPr>
            </a:br>
            <a:r>
              <a:rPr lang="id-ID" sz="2800" b="1" i="1" dirty="0" smtClean="0">
                <a:solidFill>
                  <a:srgbClr val="0070C0"/>
                </a:solidFill>
              </a:rPr>
              <a:t>dan PERKA BKN Nomor 24 Tahun 2017</a:t>
            </a:r>
            <a:br>
              <a:rPr lang="id-ID" sz="2800" b="1" i="1" dirty="0" smtClean="0">
                <a:solidFill>
                  <a:srgbClr val="0070C0"/>
                </a:solidFill>
              </a:rPr>
            </a:br>
            <a:r>
              <a:rPr lang="id-ID" sz="2800" b="1" i="1" dirty="0" smtClean="0">
                <a:solidFill>
                  <a:srgbClr val="0070C0"/>
                </a:solidFill>
              </a:rPr>
              <a:t>Tentang : Tata Cara Pemberian Cuti PNS</a:t>
            </a:r>
            <a:r>
              <a:rPr lang="id-ID" sz="6000" b="1" i="1" dirty="0" smtClean="0">
                <a:solidFill>
                  <a:srgbClr val="0070C0"/>
                </a:solidFill>
              </a:rPr>
              <a:t/>
            </a:r>
            <a:br>
              <a:rPr lang="id-ID" sz="6000" b="1" i="1" dirty="0" smtClean="0">
                <a:solidFill>
                  <a:srgbClr val="0070C0"/>
                </a:solidFill>
              </a:rPr>
            </a:br>
            <a:r>
              <a:rPr lang="id-ID" sz="3600" b="1" dirty="0"/>
              <a:t/>
            </a:r>
            <a:br>
              <a:rPr lang="id-ID" sz="3600" b="1" dirty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id-ID" sz="3600" b="1" dirty="0" smtClean="0"/>
              <a:t/>
            </a:r>
            <a:br>
              <a:rPr lang="id-ID" sz="3600" b="1" dirty="0" smtClean="0"/>
            </a:b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7281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sz="2000" b="1" dirty="0" smtClean="0"/>
              <a:t>Disampaikan Oleh :</a:t>
            </a:r>
          </a:p>
          <a:p>
            <a:pPr marL="0" indent="0" algn="ctr">
              <a:buNone/>
            </a:pPr>
            <a:r>
              <a:rPr lang="id-ID" sz="2000" b="1" i="1" dirty="0" smtClean="0">
                <a:solidFill>
                  <a:srgbClr val="FF0000"/>
                </a:solidFill>
              </a:rPr>
              <a:t>DR. MENARI SITOHANG, MM</a:t>
            </a:r>
          </a:p>
          <a:p>
            <a:pPr marL="0" indent="0" algn="ctr">
              <a:buNone/>
            </a:pPr>
            <a:r>
              <a:rPr lang="id-ID" sz="2000" b="1" i="1" dirty="0" smtClean="0"/>
              <a:t>Kepala Bidang Pengembangan dan Supervisi Kepegawaian</a:t>
            </a:r>
          </a:p>
          <a:p>
            <a:pPr marL="0" indent="0" algn="ctr">
              <a:buNone/>
            </a:pPr>
            <a:r>
              <a:rPr lang="id-ID" sz="2000" b="1" dirty="0" smtClean="0"/>
              <a:t>Kantor Regional V DKI</a:t>
            </a:r>
          </a:p>
          <a:p>
            <a:pPr marL="0" indent="0" algn="ctr">
              <a:buNone/>
            </a:pPr>
            <a:r>
              <a:rPr lang="id-ID" sz="2000" b="1" dirty="0" smtClean="0"/>
              <a:t>BADAN KEPEGAWAIAN NEGARA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1265972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CATATAN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AutoNum type="arabicPeriod"/>
            </a:pPr>
            <a:r>
              <a:rPr lang="id-ID" b="1" dirty="0" smtClean="0"/>
              <a:t>CT, CB, CAP dan CBer dapat dipanggil kembali bekerja apabila kepentingan dinas mendesak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Sisa cuti yang belum diambil dapat diambil kemudian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CS, CM dan CAP berlaku secara </a:t>
            </a:r>
            <a:r>
              <a:rPr lang="id-ID" b="1" i="1" dirty="0" smtClean="0">
                <a:solidFill>
                  <a:srgbClr val="FF0000"/>
                </a:solidFill>
              </a:rPr>
              <a:t>mutatis mutandis</a:t>
            </a:r>
            <a:r>
              <a:rPr lang="id-ID" b="1" dirty="0" smtClean="0"/>
              <a:t> terhadap CPNS 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538992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rmAutofit/>
          </a:bodyPr>
          <a:lstStyle/>
          <a:p>
            <a:r>
              <a:rPr lang="id-ID" sz="4800" b="1" i="1" dirty="0" smtClean="0">
                <a:solidFill>
                  <a:srgbClr val="FF0000"/>
                </a:solidFill>
              </a:rPr>
              <a:t>SEKIAN DAN TERIMA KASIH</a:t>
            </a:r>
            <a:br>
              <a:rPr lang="id-ID" sz="4800" b="1" i="1" dirty="0" smtClean="0">
                <a:solidFill>
                  <a:srgbClr val="FF0000"/>
                </a:solidFill>
              </a:rPr>
            </a:br>
            <a:r>
              <a:rPr lang="id-ID" sz="4800" b="1" i="1" dirty="0" smtClean="0"/>
              <a:t>dan</a:t>
            </a:r>
            <a:endParaRPr lang="id-ID" sz="4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4800" b="1" dirty="0" smtClean="0">
                <a:solidFill>
                  <a:srgbClr val="0070C0"/>
                </a:solidFill>
              </a:rPr>
              <a:t>SEMOGA BERMANFAAT</a:t>
            </a:r>
          </a:p>
        </p:txBody>
      </p:sp>
    </p:spTree>
    <p:extLst>
      <p:ext uri="{BB962C8B-B14F-4D97-AF65-F5344CB8AC3E}">
        <p14:creationId xmlns:p14="http://schemas.microsoft.com/office/powerpoint/2010/main" val="394673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i="1" dirty="0" smtClean="0">
                <a:solidFill>
                  <a:srgbClr val="FF0000"/>
                </a:solidFill>
              </a:rPr>
              <a:t>JENIS CUTI PNS</a:t>
            </a:r>
            <a:endParaRPr lang="id-ID" sz="40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AutoNum type="arabicPeriod"/>
            </a:pPr>
            <a:r>
              <a:rPr lang="id-ID" b="1" dirty="0" smtClean="0"/>
              <a:t>CUTI TAHUNAN</a:t>
            </a:r>
          </a:p>
          <a:p>
            <a:pPr marL="0" indent="0" algn="ctr">
              <a:buNone/>
            </a:pPr>
            <a:r>
              <a:rPr lang="id-ID" b="1" dirty="0" smtClean="0"/>
              <a:t>2. CUTI BESAR</a:t>
            </a:r>
          </a:p>
          <a:p>
            <a:pPr marL="0" indent="0" algn="ctr">
              <a:buNone/>
            </a:pPr>
            <a:r>
              <a:rPr lang="id-ID" b="1" dirty="0" smtClean="0"/>
              <a:t>3. CUTI SAKIT</a:t>
            </a:r>
          </a:p>
          <a:p>
            <a:pPr marL="0" indent="0" algn="ctr">
              <a:buNone/>
            </a:pPr>
            <a:r>
              <a:rPr lang="id-ID" b="1" dirty="0" smtClean="0"/>
              <a:t>4. CUTI MELAHIRKAN</a:t>
            </a:r>
          </a:p>
          <a:p>
            <a:pPr marL="0" indent="0" algn="ctr">
              <a:buNone/>
            </a:pPr>
            <a:r>
              <a:rPr lang="id-ID" b="1" dirty="0" smtClean="0"/>
              <a:t>5. CUTI KARENA ALASAN PENTING</a:t>
            </a:r>
          </a:p>
          <a:p>
            <a:pPr marL="0" indent="0" algn="ctr">
              <a:buNone/>
            </a:pPr>
            <a:r>
              <a:rPr lang="id-ID" b="1" dirty="0" smtClean="0"/>
              <a:t>6. CUTI BERSAMA</a:t>
            </a:r>
          </a:p>
          <a:p>
            <a:pPr marL="0" indent="0" algn="ctr">
              <a:buNone/>
            </a:pPr>
            <a:r>
              <a:rPr lang="id-ID" b="1" dirty="0" smtClean="0"/>
              <a:t>7. CUTI DI LUAR TANGGUNGAN NEGARA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65882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i="1" dirty="0" smtClean="0">
                <a:solidFill>
                  <a:srgbClr val="FF0000"/>
                </a:solidFill>
              </a:rPr>
              <a:t>1. CUTI TAHUNAN (CT)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d-ID" dirty="0" smtClean="0"/>
              <a:t> </a:t>
            </a: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Bagi PNS dan CPNS yang telah bekerja secara terus menerus paling kurang 1 tahun</a:t>
            </a:r>
          </a:p>
          <a:p>
            <a:pPr marL="0" indent="0" algn="ctr">
              <a:buNone/>
            </a:pPr>
            <a:r>
              <a:rPr lang="id-ID" b="1" dirty="0" smtClean="0"/>
              <a:t>2. Lamanya 12 </a:t>
            </a:r>
            <a:r>
              <a:rPr lang="id-ID" b="1" dirty="0" smtClean="0"/>
              <a:t>hari</a:t>
            </a:r>
            <a:r>
              <a:rPr lang="en-ID" b="1" dirty="0" smtClean="0"/>
              <a:t> </a:t>
            </a:r>
            <a:r>
              <a:rPr lang="id-ID" b="1" dirty="0" smtClean="0"/>
              <a:t>kerja</a:t>
            </a:r>
            <a:endParaRPr lang="id-ID" b="1" dirty="0" smtClean="0"/>
          </a:p>
          <a:p>
            <a:pPr marL="0" indent="0" algn="ctr">
              <a:buNone/>
            </a:pPr>
            <a:r>
              <a:rPr lang="id-ID" b="1" dirty="0" smtClean="0"/>
              <a:t>3. Apabila sulit hubungan,  </a:t>
            </a:r>
            <a:r>
              <a:rPr lang="id-ID" b="1" dirty="0"/>
              <a:t>p</a:t>
            </a:r>
            <a:r>
              <a:rPr lang="id-ID" b="1" dirty="0" smtClean="0"/>
              <a:t>enambahan cuti dapat diberikan paling lama 12 hari kalender</a:t>
            </a:r>
          </a:p>
          <a:p>
            <a:pPr marL="0" indent="0" algn="ctr">
              <a:buNone/>
            </a:pPr>
            <a:r>
              <a:rPr lang="id-ID" b="1" dirty="0" smtClean="0"/>
              <a:t>4. 18 hari kerja apabila thn yl tdk diambil ditambah tambah berjalan</a:t>
            </a:r>
          </a:p>
          <a:p>
            <a:pPr marL="0" indent="0" algn="ctr">
              <a:buNone/>
            </a:pPr>
            <a:r>
              <a:rPr lang="id-ID" b="1" dirty="0" smtClean="0"/>
              <a:t>5. 24 hari kerja apabila 2 thn atau lebih tidak diambil ditambah tahun berjalan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314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2. CUTI BESAR (CB)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d-ID" b="1" dirty="0" smtClean="0"/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Bekerja paling singkat 5 tahun terus menerus</a:t>
            </a:r>
          </a:p>
          <a:p>
            <a:pPr marL="0" indent="0" algn="ctr">
              <a:buNone/>
            </a:pPr>
            <a:r>
              <a:rPr lang="id-ID" b="1" dirty="0" smtClean="0"/>
              <a:t>2. Kurang 5 tahun karena kepentingan agama</a:t>
            </a:r>
          </a:p>
          <a:p>
            <a:pPr marL="0" indent="0" algn="ctr">
              <a:buNone/>
            </a:pPr>
            <a:r>
              <a:rPr lang="id-ID" b="1" dirty="0" smtClean="0"/>
              <a:t>3. Cuti besar 3 bulan</a:t>
            </a:r>
          </a:p>
          <a:p>
            <a:pPr marL="0" indent="0" algn="ctr">
              <a:buNone/>
            </a:pPr>
            <a:r>
              <a:rPr lang="id-ID" b="1" dirty="0" smtClean="0"/>
              <a:t>4. Cuti besar mengurangi hak cuti tahunan pada tahun berjalan</a:t>
            </a:r>
          </a:p>
          <a:p>
            <a:pPr marL="0" indent="0" algn="ctr">
              <a:buNone/>
            </a:pPr>
            <a:r>
              <a:rPr lang="id-ID" b="1" dirty="0" smtClean="0"/>
              <a:t>5. Usul Cuti besar dapat ditangguh selama 1 tahun kecuali keperluan agama</a:t>
            </a:r>
          </a:p>
          <a:p>
            <a:pPr marL="0" indent="0" algn="ctr">
              <a:buNone/>
            </a:pPr>
            <a:r>
              <a:rPr lang="id-ID" b="1" dirty="0" smtClean="0"/>
              <a:t>6. Selama CB ybs tetap memperoleh penghasilan</a:t>
            </a:r>
          </a:p>
        </p:txBody>
      </p:sp>
    </p:spTree>
    <p:extLst>
      <p:ext uri="{BB962C8B-B14F-4D97-AF65-F5344CB8AC3E}">
        <p14:creationId xmlns:p14="http://schemas.microsoft.com/office/powerpoint/2010/main" val="1019422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3. CUTI SAKIT (CS)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1 sd 14 hari dengan surat keterangan dokter dan diajukan secara tertulis</a:t>
            </a:r>
          </a:p>
          <a:p>
            <a:pPr marL="0" indent="0" algn="ctr">
              <a:buNone/>
            </a:pPr>
            <a:r>
              <a:rPr lang="id-ID" b="1" dirty="0" smtClean="0"/>
              <a:t>2. Lebih dari 14 hari surat keterangan dokter pemerintah dan diajukan secara tertulis</a:t>
            </a:r>
          </a:p>
          <a:p>
            <a:pPr marL="0" indent="0" algn="ctr">
              <a:buNone/>
            </a:pPr>
            <a:r>
              <a:rPr lang="id-ID" b="1" dirty="0" smtClean="0"/>
              <a:t>3. Paling lama 1 tahun dan dapat ditambah 6 bulan lagi dengan surat keterangan dari tim penguji kesehatan</a:t>
            </a:r>
          </a:p>
          <a:p>
            <a:pPr marL="0" indent="0" algn="ctr">
              <a:buNone/>
            </a:pPr>
            <a:r>
              <a:rPr lang="id-ID" b="1" dirty="0" smtClean="0"/>
              <a:t>5. PNS gugur kandungan paling lama 1,5 bln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87644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4. CUTI MELAHIRKAN (CM)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CM selama 3 bln</a:t>
            </a:r>
          </a:p>
          <a:p>
            <a:pPr marL="0" indent="0" algn="ctr">
              <a:buNone/>
            </a:pPr>
            <a:r>
              <a:rPr lang="id-ID" b="1" dirty="0" smtClean="0"/>
              <a:t>2. CM untuk anak 1 sd 3</a:t>
            </a:r>
          </a:p>
          <a:p>
            <a:pPr marL="0" indent="0" algn="ctr">
              <a:buNone/>
            </a:pPr>
            <a:r>
              <a:rPr lang="id-ID" b="1" dirty="0" smtClean="0"/>
              <a:t>3.Untuk anak ke 4 pakai CB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9013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5. CUTI KARENA ALASAN PENTING</a:t>
            </a:r>
            <a:br>
              <a:rPr lang="id-ID" b="1" i="1" dirty="0" smtClean="0">
                <a:solidFill>
                  <a:srgbClr val="FF0000"/>
                </a:solidFill>
              </a:rPr>
            </a:br>
            <a:r>
              <a:rPr lang="id-ID" b="1" i="1" dirty="0" smtClean="0">
                <a:solidFill>
                  <a:srgbClr val="FF0000"/>
                </a:solidFill>
              </a:rPr>
              <a:t>(CAP)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 algn="ctr">
              <a:buNone/>
            </a:pP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Ibu, Bapak, Isteri, Suami, Mertua, Anak, Adik, Kakak, Menantu sakit keras atau meninggal dunia serta melangsungkan perkawinan</a:t>
            </a:r>
          </a:p>
          <a:p>
            <a:pPr marL="0" indent="0" algn="ctr">
              <a:buNone/>
            </a:pPr>
            <a:r>
              <a:rPr lang="id-ID" b="1" dirty="0" smtClean="0"/>
              <a:t>2. CAP paling lama 1 bln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19197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FF0000"/>
                </a:solidFill>
              </a:rPr>
              <a:t>6. CUTI BERSAMA (CBer)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CBer dite</a:t>
            </a:r>
            <a:r>
              <a:rPr lang="en-ID" b="1" dirty="0" smtClean="0"/>
              <a:t>t</a:t>
            </a:r>
            <a:r>
              <a:rPr lang="id-ID" b="1" dirty="0" smtClean="0"/>
              <a:t>apkan oleh Presiden</a:t>
            </a:r>
          </a:p>
          <a:p>
            <a:pPr marL="0" indent="0" algn="ctr">
              <a:buNone/>
            </a:pPr>
            <a:r>
              <a:rPr lang="id-ID" b="1" dirty="0" smtClean="0"/>
              <a:t>2. CBer tidak mengurangi CT</a:t>
            </a:r>
          </a:p>
          <a:p>
            <a:pPr marL="0" indent="0" algn="ctr">
              <a:buNone/>
            </a:pPr>
            <a:r>
              <a:rPr lang="id-ID" b="1" dirty="0" smtClean="0"/>
              <a:t>3. Cber yang tdk diberikan karena jabatan akan menambah hak Cuti Tahunan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121137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i="1" dirty="0" smtClean="0">
                <a:solidFill>
                  <a:srgbClr val="FF0000"/>
                </a:solidFill>
              </a:rPr>
              <a:t>7. CUTI DI LUAR TANGGUNGAN NEGARA (CLTN)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b="1" i="1" dirty="0" smtClean="0">
                <a:solidFill>
                  <a:srgbClr val="00B050"/>
                </a:solidFill>
              </a:rPr>
              <a:t>Diberikan :</a:t>
            </a:r>
          </a:p>
          <a:p>
            <a:pPr marL="514350" indent="-514350" algn="ctr">
              <a:buAutoNum type="arabicPeriod"/>
            </a:pPr>
            <a:r>
              <a:rPr lang="id-ID" b="1" dirty="0" smtClean="0"/>
              <a:t>Bekerja paling singkat 5 tahun</a:t>
            </a:r>
          </a:p>
          <a:p>
            <a:pPr marL="0" indent="0" algn="ctr">
              <a:buNone/>
            </a:pPr>
            <a:r>
              <a:rPr lang="id-ID" b="1" dirty="0" smtClean="0"/>
              <a:t>2. Lamanya CLTN 3 tahun dan dapat ditambah 1 tahun apabila ada alasan2 penting</a:t>
            </a:r>
          </a:p>
          <a:p>
            <a:pPr marL="0" indent="0" algn="ctr">
              <a:buNone/>
            </a:pPr>
            <a:r>
              <a:rPr lang="id-ID" b="1" dirty="0" smtClean="0"/>
              <a:t>3. Berhenti dari jabatan</a:t>
            </a:r>
          </a:p>
          <a:p>
            <a:pPr marL="0" indent="0" algn="ctr">
              <a:buNone/>
            </a:pPr>
            <a:r>
              <a:rPr lang="id-ID" b="1" dirty="0" smtClean="0"/>
              <a:t>4. Mendapat persetujuan dari Kepala BKN</a:t>
            </a:r>
          </a:p>
          <a:p>
            <a:pPr marL="0" indent="0" algn="ctr">
              <a:buNone/>
            </a:pPr>
            <a:r>
              <a:rPr lang="id-ID" b="1" dirty="0" smtClean="0"/>
              <a:t>5. Tidak diperhitungkan sebagai masa kerja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52885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447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 PERATURAN PEMERINTAH Nomor 11 Tahun 2017 Tentang MANAJEMEN PEGAWAI NEGERI SIPIL Bab XII, Pasal 309 sd 341 Tentang : CUTI PNS dan PERKA BKN Nomor 24 Tahun 2017 Tentang : Tata Cara Pemberian Cuti PNS     </vt:lpstr>
      <vt:lpstr>JENIS CUTI PNS</vt:lpstr>
      <vt:lpstr>1. CUTI TAHUNAN (CT)</vt:lpstr>
      <vt:lpstr>2. CUTI BESAR (CB)</vt:lpstr>
      <vt:lpstr>3. CUTI SAKIT (CS)</vt:lpstr>
      <vt:lpstr>4. CUTI MELAHIRKAN (CM)</vt:lpstr>
      <vt:lpstr>5. CUTI KARENA ALASAN PENTING (CAP)</vt:lpstr>
      <vt:lpstr>6. CUTI BERSAMA (CBer)</vt:lpstr>
      <vt:lpstr>7. CUTI DI LUAR TANGGUNGAN NEGARA (CLTN)</vt:lpstr>
      <vt:lpstr>CATATAN</vt:lpstr>
      <vt:lpstr>SEKIAN DAN TERIMA KASIH dan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HP</cp:lastModifiedBy>
  <cp:revision>24</cp:revision>
  <dcterms:created xsi:type="dcterms:W3CDTF">2006-06-16T13:00:19Z</dcterms:created>
  <dcterms:modified xsi:type="dcterms:W3CDTF">2019-09-16T08:42:21Z</dcterms:modified>
</cp:coreProperties>
</file>